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59" r:id="rId6"/>
    <p:sldId id="265" r:id="rId7"/>
    <p:sldId id="264" r:id="rId8"/>
    <p:sldId id="263" r:id="rId9"/>
    <p:sldId id="266" r:id="rId10"/>
    <p:sldId id="260" r:id="rId11"/>
    <p:sldId id="261"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4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4249-A504-45C7-909B-BDFD0BEF0B0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5463CBD-3595-4079-8270-2B1DB0A30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EA8C06-5C49-4C10-B78C-978B81D23844}"/>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775AC771-F690-4E7F-9D16-D7D72DAF90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646497-8A58-4566-B4BC-317CDA0D200D}"/>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127264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9C846-122F-4644-9E65-19258FAA749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5E25E1-5B84-433D-8FEA-238A9378E9D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267DE7-94DE-42F3-BC36-0E2D92C87E52}"/>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27B01468-210C-43EE-8D49-4AB7277A4B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34A7EE-E901-4835-B5B4-AB243EB15771}"/>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355446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D893412-F5E6-4B3A-9905-1ED78F7BF40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660C0C0-D0F2-4A1E-BEEA-664F79C0943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0FA917-350F-4061-A0A2-425AABFF0E60}"/>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0CA69B8E-61BE-4AEC-9A59-976C0AC35C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977487-B4AA-4C08-844C-D269E095B846}"/>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406448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C22F91-0A9C-40AC-8605-8BF582F377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7E31E69-12D2-4829-8EE3-00BA5B19040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48480F-6118-426E-B54C-DE3AA7985DBD}"/>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209916AF-EA5C-4EBF-A6FE-84DB1748DD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A6D527-EE21-4AAD-AF8E-CBA4A30A728C}"/>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9391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E7CAD-A053-4749-9E3D-06981C81322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896C4E4-B5A6-4277-845B-180E06886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5A566B7-7B94-45F7-931F-679474A5BA70}"/>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5841DB5F-5705-4F31-B0D1-A672D550AC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BCFDA7-7764-4678-8183-4F08CD088B5E}"/>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100615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5453C9-3505-4B78-89F5-91FB790A951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06A6A1-66E1-47C7-B392-CBEA7E0818B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CE3516A-70C7-4446-80F2-F99BC0C58EF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C0D800-760D-44C5-ABBD-8C4960DB3243}"/>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CAAD35C7-A55D-47ED-AD77-9DEF1298D5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FDE53A-A3EA-451A-AFCE-B0A38D264DDF}"/>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399718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A32606-0330-4ABC-B2C6-25FB26F69EC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257698-7E6E-4B47-A8CF-4188B6576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B8D9D83-5239-431C-81BE-AA52796DDAA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74815A2-2D2D-4092-A055-2B27E987A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FFF3080-083D-42DE-A050-EF7FCDFE191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A8D9E8-8C47-4FAA-9A71-9978CD1EF16A}"/>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8" name="页脚占位符 7">
            <a:extLst>
              <a:ext uri="{FF2B5EF4-FFF2-40B4-BE49-F238E27FC236}">
                <a16:creationId xmlns:a16="http://schemas.microsoft.com/office/drawing/2014/main" id="{88CD06E4-CFBA-47C0-99C9-9AD5C318A5B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FEB1A22-6E76-409F-B613-4439CBAA2B5C}"/>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2122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FF3D52-DE38-490C-8C36-F9A7A6B203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C13DBE-7101-42AC-9AA8-34EB0BB218CE}"/>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4" name="页脚占位符 3">
            <a:extLst>
              <a:ext uri="{FF2B5EF4-FFF2-40B4-BE49-F238E27FC236}">
                <a16:creationId xmlns:a16="http://schemas.microsoft.com/office/drawing/2014/main" id="{DC164423-3064-4E44-B101-BBFA3BB2AC3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9A2610F-9F29-4715-AEDE-6EE7BCC6C279}"/>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34099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E00F78-2081-459D-BABD-9261C87042E3}"/>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3" name="页脚占位符 2">
            <a:extLst>
              <a:ext uri="{FF2B5EF4-FFF2-40B4-BE49-F238E27FC236}">
                <a16:creationId xmlns:a16="http://schemas.microsoft.com/office/drawing/2014/main" id="{5A99595F-06A4-4908-99D6-042425724C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117B550-4C03-4956-9A22-273AE16A3DB5}"/>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300294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A83EF7-1805-46A4-BC73-5DA4ADB78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CB1D47-9F41-4156-B246-346E5EF8C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F4A3329-2121-448E-9578-AC0DABB8F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810171-43E1-44AD-BE3F-BA6C299633E4}"/>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13F7C300-C963-4A35-BD62-0B1F2C57F1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2E27E4-C992-4D17-9E73-89E332CF2494}"/>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348978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102E0-6899-46DB-AD29-1C956C89EC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AAEED2-4AF8-4AC9-B842-3A99E4F15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A99FDA0-24EF-44C6-AD40-2F2E2F286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2814D61-3312-4FB3-A6C3-5C5A576891EA}"/>
              </a:ext>
            </a:extLst>
          </p:cNvPr>
          <p:cNvSpPr>
            <a:spLocks noGrp="1"/>
          </p:cNvSpPr>
          <p:nvPr>
            <p:ph type="dt" sz="half" idx="10"/>
          </p:nvPr>
        </p:nvSpPr>
        <p:spPr/>
        <p:txBody>
          <a:bodyPr/>
          <a:lstStyle/>
          <a:p>
            <a:fld id="{69B8D7C8-C594-4996-91D1-DC2B47934BDA}" type="datetimeFigureOut">
              <a:rPr lang="zh-CN" altLang="en-US" smtClean="0"/>
              <a:t>2023/3/9</a:t>
            </a:fld>
            <a:endParaRPr lang="zh-CN" altLang="en-US"/>
          </a:p>
        </p:txBody>
      </p:sp>
      <p:sp>
        <p:nvSpPr>
          <p:cNvPr id="6" name="页脚占位符 5">
            <a:extLst>
              <a:ext uri="{FF2B5EF4-FFF2-40B4-BE49-F238E27FC236}">
                <a16:creationId xmlns:a16="http://schemas.microsoft.com/office/drawing/2014/main" id="{551F3275-A2F6-42D8-8FE3-9FED3B6646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B8F9-883A-4DD1-825F-C247291D7303}"/>
              </a:ext>
            </a:extLst>
          </p:cNvPr>
          <p:cNvSpPr>
            <a:spLocks noGrp="1"/>
          </p:cNvSpPr>
          <p:nvPr>
            <p:ph type="sldNum" sz="quarter" idx="12"/>
          </p:nvPr>
        </p:nvSpPr>
        <p:spPr/>
        <p:txBody>
          <a:bodyPr/>
          <a:lstStyle/>
          <a:p>
            <a:fld id="{7BA70DFA-D710-4CDE-8FEF-8D7921793149}" type="slidenum">
              <a:rPr lang="zh-CN" altLang="en-US" smtClean="0"/>
              <a:t>‹#›</a:t>
            </a:fld>
            <a:endParaRPr lang="zh-CN" altLang="en-US"/>
          </a:p>
        </p:txBody>
      </p:sp>
    </p:spTree>
    <p:extLst>
      <p:ext uri="{BB962C8B-B14F-4D97-AF65-F5344CB8AC3E}">
        <p14:creationId xmlns:p14="http://schemas.microsoft.com/office/powerpoint/2010/main" val="673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795B83E-C26F-4CD5-BE2F-B3FE5FB85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14B1EAA-5DA8-4B37-8200-46CD5FF78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E32A29-E0C0-4DA6-A19E-3A751160C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D7C8-C594-4996-91D1-DC2B47934BDA}" type="datetimeFigureOut">
              <a:rPr lang="zh-CN" altLang="en-US" smtClean="0"/>
              <a:t>2023/3/9</a:t>
            </a:fld>
            <a:endParaRPr lang="zh-CN" altLang="en-US"/>
          </a:p>
        </p:txBody>
      </p:sp>
      <p:sp>
        <p:nvSpPr>
          <p:cNvPr id="5" name="页脚占位符 4">
            <a:extLst>
              <a:ext uri="{FF2B5EF4-FFF2-40B4-BE49-F238E27FC236}">
                <a16:creationId xmlns:a16="http://schemas.microsoft.com/office/drawing/2014/main" id="{A7BFA6AF-CDDC-453A-8BE3-91C75D998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47DCEF3-9677-482B-81E8-C511FF389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70DFA-D710-4CDE-8FEF-8D7921793149}" type="slidenum">
              <a:rPr lang="zh-CN" altLang="en-US" smtClean="0"/>
              <a:t>‹#›</a:t>
            </a:fld>
            <a:endParaRPr lang="zh-CN" altLang="en-US"/>
          </a:p>
        </p:txBody>
      </p:sp>
      <p:sp>
        <p:nvSpPr>
          <p:cNvPr id="7" name="矩形 6">
            <a:extLst>
              <a:ext uri="{FF2B5EF4-FFF2-40B4-BE49-F238E27FC236}">
                <a16:creationId xmlns:a16="http://schemas.microsoft.com/office/drawing/2014/main" id="{055124E5-172C-431D-8435-29BDD71F8A7D}"/>
              </a:ext>
            </a:extLst>
          </p:cNvPr>
          <p:cNvSpPr/>
          <p:nvPr userDrawn="1"/>
        </p:nvSpPr>
        <p:spPr>
          <a:xfrm>
            <a:off x="9803478" y="204766"/>
            <a:ext cx="2308324" cy="276999"/>
          </a:xfrm>
          <a:prstGeom prst="rect">
            <a:avLst/>
          </a:prstGeom>
          <a:noFill/>
          <a:effectLst>
            <a:glow>
              <a:schemeClr val="bg1"/>
            </a:glow>
          </a:effectLst>
        </p:spPr>
        <p:txBody>
          <a:bodyPr wrap="none" lIns="0" tIns="0" rIns="0" bIns="0">
            <a:spAutoFit/>
          </a:bodyPr>
          <a:lstStyle/>
          <a:p>
            <a:pPr marL="0" indent="0">
              <a:buFont typeface="Wingdings" panose="05000000000000000000" pitchFamily="2" charset="2"/>
              <a:buNone/>
            </a:pPr>
            <a:r>
              <a:rPr lang="zh-CN" altLang="en-US" b="0" kern="0" spc="0" baseline="0" dirty="0">
                <a:ln w="3175">
                  <a:noFill/>
                </a:ln>
                <a:solidFill>
                  <a:srgbClr val="04A9FC"/>
                </a:solidFill>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南京隽图科技有限公司</a:t>
            </a:r>
            <a:endParaRPr lang="en-US" altLang="zh-CN" b="0" kern="0" spc="0" baseline="0" dirty="0">
              <a:ln w="3175">
                <a:noFill/>
              </a:ln>
              <a:solidFill>
                <a:srgbClr val="04A9FC"/>
              </a:solidFill>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564ADE0B-DA12-49EA-AF52-C50B30C26D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22763" y="119360"/>
            <a:ext cx="461665" cy="461665"/>
          </a:xfrm>
          <a:prstGeom prst="rect">
            <a:avLst/>
          </a:prstGeom>
          <a:noFill/>
        </p:spPr>
      </p:pic>
    </p:spTree>
    <p:extLst>
      <p:ext uri="{BB962C8B-B14F-4D97-AF65-F5344CB8AC3E}">
        <p14:creationId xmlns:p14="http://schemas.microsoft.com/office/powerpoint/2010/main" val="343645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5B76548-ACBD-46AA-B012-F3AA0E442D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19"/>
            <a:ext cx="12192000" cy="6858000"/>
          </a:xfrm>
          <a:prstGeom prst="rect">
            <a:avLst/>
          </a:prstGeom>
        </p:spPr>
      </p:pic>
      <p:sp>
        <p:nvSpPr>
          <p:cNvPr id="6" name="Rectangle 2">
            <a:extLst>
              <a:ext uri="{FF2B5EF4-FFF2-40B4-BE49-F238E27FC236}">
                <a16:creationId xmlns:a16="http://schemas.microsoft.com/office/drawing/2014/main" id="{E8597E1E-6A82-4C24-A598-200E49C626B8}"/>
              </a:ext>
            </a:extLst>
          </p:cNvPr>
          <p:cNvSpPr txBox="1">
            <a:spLocks/>
          </p:cNvSpPr>
          <p:nvPr/>
        </p:nvSpPr>
        <p:spPr>
          <a:xfrm>
            <a:off x="0" y="2787588"/>
            <a:ext cx="12192000" cy="1246498"/>
          </a:xfrm>
          <a:prstGeom prst="rect">
            <a:avLst/>
          </a:prstGeom>
          <a:solidFill>
            <a:schemeClr val="tx1">
              <a:alpha val="50000"/>
            </a:schemeClr>
          </a:solid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6600" b="1" dirty="0">
                <a:ln w="19050">
                  <a:solidFill>
                    <a:srgbClr val="FFFF00"/>
                  </a:solidFill>
                </a:ln>
                <a:solidFill>
                  <a:srgbClr val="FF0000"/>
                </a:solidFill>
                <a:effectLst>
                  <a:outerShdw blurRad="38100" dist="38100" dir="2700000" algn="tl">
                    <a:srgbClr val="FFFF00">
                      <a:alpha val="43000"/>
                    </a:srgbClr>
                  </a:outerShdw>
                </a:effectLst>
                <a:latin typeface="华文隶书" panose="02010800040101010101" pitchFamily="2" charset="-122"/>
                <a:ea typeface="华文隶书" panose="02010800040101010101" pitchFamily="2" charset="-122"/>
              </a:rPr>
              <a:t>教学系统与平台研发</a:t>
            </a:r>
          </a:p>
        </p:txBody>
      </p:sp>
      <p:sp>
        <p:nvSpPr>
          <p:cNvPr id="7" name="矩形 6">
            <a:extLst>
              <a:ext uri="{FF2B5EF4-FFF2-40B4-BE49-F238E27FC236}">
                <a16:creationId xmlns:a16="http://schemas.microsoft.com/office/drawing/2014/main" id="{0728B106-A11A-4F84-89C0-1AC3782829EF}"/>
              </a:ext>
            </a:extLst>
          </p:cNvPr>
          <p:cNvSpPr/>
          <p:nvPr/>
        </p:nvSpPr>
        <p:spPr>
          <a:xfrm>
            <a:off x="8295680" y="5210175"/>
            <a:ext cx="3253135" cy="923330"/>
          </a:xfrm>
          <a:prstGeom prst="rect">
            <a:avLst/>
          </a:prstGeom>
          <a:solidFill>
            <a:schemeClr val="bg1">
              <a:alpha val="41000"/>
            </a:schemeClr>
          </a:solidFill>
          <a:effectLst>
            <a:glow>
              <a:schemeClr val="bg1"/>
            </a:glow>
          </a:effectLst>
        </p:spPr>
        <p:txBody>
          <a:bodyPr wrap="square">
            <a:spAutoFit/>
          </a:bodyPr>
          <a:lstStyle/>
          <a:p>
            <a:pPr marL="180000" indent="-180000">
              <a:buFont typeface="Wingdings" panose="05000000000000000000" pitchFamily="2" charset="2"/>
              <a:buChar char="§"/>
            </a:pPr>
            <a:r>
              <a:rPr lang="zh-CN" altLang="en-US" spc="200" dirty="0">
                <a:ln w="3175">
                  <a:solidFill>
                    <a:schemeClr val="tx1"/>
                  </a:solidFill>
                </a:ln>
                <a:effectLst>
                  <a:glow rad="25400">
                    <a:schemeClr val="bg1">
                      <a:alpha val="40000"/>
                    </a:schemeClr>
                  </a:glow>
                </a:effectLst>
                <a:latin typeface="微软雅黑" panose="020B0503020204020204" pitchFamily="34" charset="-122"/>
                <a:ea typeface="微软雅黑" panose="020B0503020204020204" pitchFamily="34" charset="-122"/>
              </a:rPr>
              <a:t>南京隽图科技有限公司</a:t>
            </a:r>
            <a:endParaRPr lang="en-US" altLang="zh-CN" spc="200" dirty="0">
              <a:ln w="3175">
                <a:solidFill>
                  <a:schemeClr val="tx1"/>
                </a:solidFill>
              </a:ln>
              <a:effectLst>
                <a:glow rad="25400">
                  <a:schemeClr val="bg1">
                    <a:alpha val="40000"/>
                  </a:schemeClr>
                </a:glow>
              </a:effectLst>
              <a:latin typeface="微软雅黑" panose="020B0503020204020204" pitchFamily="34" charset="-122"/>
              <a:ea typeface="微软雅黑" panose="020B0503020204020204" pitchFamily="34" charset="-122"/>
            </a:endParaRPr>
          </a:p>
          <a:p>
            <a:pPr marL="180000" indent="-180000">
              <a:buFont typeface="Wingdings" panose="05000000000000000000" pitchFamily="2" charset="2"/>
              <a:buChar char="§"/>
            </a:pPr>
            <a:r>
              <a:rPr lang="zh-CN" altLang="en-US"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网 址：</a:t>
            </a:r>
            <a:r>
              <a:rPr lang="en-US" altLang="zh-CN"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http://www.njutu.com</a:t>
            </a:r>
          </a:p>
          <a:p>
            <a:pPr marL="180000" indent="-180000">
              <a:buFont typeface="Wingdings" panose="05000000000000000000" pitchFamily="2" charset="2"/>
              <a:buChar char="§"/>
            </a:pPr>
            <a:r>
              <a:rPr lang="zh-CN" altLang="en-US"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邮 箱： </a:t>
            </a:r>
            <a:r>
              <a:rPr lang="en-US" altLang="zh-CN"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rPr>
              <a:t>792071@qq.com</a:t>
            </a:r>
            <a:endParaRPr lang="en-GB" dirty="0">
              <a:ln w="3175">
                <a:solidFill>
                  <a:schemeClr val="tx1"/>
                </a:solidFill>
              </a:ln>
              <a:effectLst>
                <a:glow rad="25400">
                  <a:schemeClr val="bg1">
                    <a:alpha val="40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A901F724-ED4E-48D3-8B07-EDAE36591D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2350" y="5210175"/>
            <a:ext cx="923330" cy="923330"/>
          </a:xfrm>
          <a:prstGeom prst="rect">
            <a:avLst/>
          </a:prstGeom>
          <a:solidFill>
            <a:schemeClr val="bg1"/>
          </a:solidFill>
        </p:spPr>
      </p:pic>
    </p:spTree>
    <p:extLst>
      <p:ext uri="{BB962C8B-B14F-4D97-AF65-F5344CB8AC3E}">
        <p14:creationId xmlns:p14="http://schemas.microsoft.com/office/powerpoint/2010/main" val="3323823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167FF-4C63-4FA9-AD58-39C59AB822A1}"/>
              </a:ext>
            </a:extLst>
          </p:cNvPr>
          <p:cNvSpPr>
            <a:spLocks noGrp="1"/>
          </p:cNvSpPr>
          <p:nvPr>
            <p:ph type="title"/>
          </p:nvPr>
        </p:nvSpPr>
        <p:spPr>
          <a:xfrm>
            <a:off x="428625" y="337344"/>
            <a:ext cx="6886575" cy="719932"/>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4.</a:t>
            </a:r>
            <a:r>
              <a:rPr lang="zh-CN" altLang="en-US" sz="3800" b="1" dirty="0">
                <a:solidFill>
                  <a:srgbClr val="0000FF"/>
                </a:solidFill>
                <a:latin typeface="微软雅黑" panose="020B0503020204020204" pitchFamily="34" charset="-122"/>
                <a:ea typeface="微软雅黑" panose="020B0503020204020204" pitchFamily="34" charset="-122"/>
              </a:rPr>
              <a:t>精品课程与网络教学平台</a:t>
            </a:r>
          </a:p>
        </p:txBody>
      </p:sp>
      <p:pic>
        <p:nvPicPr>
          <p:cNvPr id="4" name="Picture 7">
            <a:extLst>
              <a:ext uri="{FF2B5EF4-FFF2-40B4-BE49-F238E27FC236}">
                <a16:creationId xmlns:a16="http://schemas.microsoft.com/office/drawing/2014/main" id="{BFF5137A-1B1C-4EDE-9F7B-C26C7A9568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5735" y="3554133"/>
            <a:ext cx="6958015" cy="288889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7DC681CD-927B-46B1-BC38-07AAD6EC3564}"/>
              </a:ext>
            </a:extLst>
          </p:cNvPr>
          <p:cNvSpPr/>
          <p:nvPr/>
        </p:nvSpPr>
        <p:spPr>
          <a:xfrm>
            <a:off x="585785" y="1151966"/>
            <a:ext cx="10868025" cy="2277034"/>
          </a:xfrm>
          <a:prstGeom prst="rect">
            <a:avLst/>
          </a:prstGeom>
        </p:spPr>
        <p:txBody>
          <a:bodyPr wrap="square">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       基于多年教学经验的沉淀，提出并设计了一种功能齐全、实用性强的精品课程与网络教学平台，该平台集课程建设、管理、沟通、评估和展示于一体 ，旨在通过网络构建交互式教学环境。通过该平台，教师可以不受时间和空间的限制，在网络环境下进行团队协作教学，编辑、制作、存储和分享多样化的教材，跟踪学生学习过程并分析他们的学习情况。学生可以采取各种措施独立获取知识，并在网络环境下获得指导性的学习方法和建议。强大的互动功能使学生可以与老师自由交流，从而激发学生的学习热情，有助于教学质量的全面提高。</a:t>
            </a:r>
          </a:p>
        </p:txBody>
      </p:sp>
      <p:pic>
        <p:nvPicPr>
          <p:cNvPr id="6" name="图片 5">
            <a:extLst>
              <a:ext uri="{FF2B5EF4-FFF2-40B4-BE49-F238E27FC236}">
                <a16:creationId xmlns:a16="http://schemas.microsoft.com/office/drawing/2014/main" id="{038F14F6-50E2-4D6B-8B43-99D377C3FCFC}"/>
              </a:ext>
            </a:extLst>
          </p:cNvPr>
          <p:cNvPicPr>
            <a:picLocks noChangeAspect="1"/>
          </p:cNvPicPr>
          <p:nvPr/>
        </p:nvPicPr>
        <p:blipFill>
          <a:blip r:embed="rId3"/>
          <a:stretch>
            <a:fillRect/>
          </a:stretch>
        </p:blipFill>
        <p:spPr>
          <a:xfrm>
            <a:off x="7419975" y="3751902"/>
            <a:ext cx="4617902" cy="2691122"/>
          </a:xfrm>
          <a:prstGeom prst="rect">
            <a:avLst/>
          </a:prstGeom>
          <a:ln>
            <a:solidFill>
              <a:schemeClr val="tx1"/>
            </a:solidFill>
          </a:ln>
          <a:effectLst>
            <a:outerShdw blurRad="50800" dist="38100" dir="2700000" algn="tl" rotWithShape="0">
              <a:prstClr val="black">
                <a:alpha val="40000"/>
              </a:prstClr>
            </a:outerShdw>
          </a:effectLst>
        </p:spPr>
      </p:pic>
      <p:sp>
        <p:nvSpPr>
          <p:cNvPr id="7" name="矩形 6">
            <a:extLst>
              <a:ext uri="{FF2B5EF4-FFF2-40B4-BE49-F238E27FC236}">
                <a16:creationId xmlns:a16="http://schemas.microsoft.com/office/drawing/2014/main" id="{A44343C9-A393-41AC-B1F8-BD5516E3BB7F}"/>
              </a:ext>
            </a:extLst>
          </p:cNvPr>
          <p:cNvSpPr/>
          <p:nvPr/>
        </p:nvSpPr>
        <p:spPr>
          <a:xfrm>
            <a:off x="2995328" y="6415644"/>
            <a:ext cx="1569660"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主要功能模块</a:t>
            </a:r>
          </a:p>
        </p:txBody>
      </p:sp>
      <p:sp>
        <p:nvSpPr>
          <p:cNvPr id="8" name="矩形 7">
            <a:extLst>
              <a:ext uri="{FF2B5EF4-FFF2-40B4-BE49-F238E27FC236}">
                <a16:creationId xmlns:a16="http://schemas.microsoft.com/office/drawing/2014/main" id="{3B3D7467-A4C9-4E61-A3AD-AA2736D231A5}"/>
              </a:ext>
            </a:extLst>
          </p:cNvPr>
          <p:cNvSpPr/>
          <p:nvPr/>
        </p:nvSpPr>
        <p:spPr>
          <a:xfrm>
            <a:off x="8944096" y="6415644"/>
            <a:ext cx="1569660"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网站管理面板</a:t>
            </a:r>
          </a:p>
        </p:txBody>
      </p:sp>
    </p:spTree>
    <p:extLst>
      <p:ext uri="{BB962C8B-B14F-4D97-AF65-F5344CB8AC3E}">
        <p14:creationId xmlns:p14="http://schemas.microsoft.com/office/powerpoint/2010/main" val="3436363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592C0B4-F247-4C52-8EDC-367F54A9E7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7074" y="976187"/>
            <a:ext cx="5810251" cy="5729719"/>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5">
            <a:extLst>
              <a:ext uri="{FF2B5EF4-FFF2-40B4-BE49-F238E27FC236}">
                <a16:creationId xmlns:a16="http://schemas.microsoft.com/office/drawing/2014/main" id="{BBE1C3D1-CAB6-4ACD-8714-377038985A1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041" y="976188"/>
            <a:ext cx="4677338" cy="280750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6">
            <a:extLst>
              <a:ext uri="{FF2B5EF4-FFF2-40B4-BE49-F238E27FC236}">
                <a16:creationId xmlns:a16="http://schemas.microsoft.com/office/drawing/2014/main" id="{22EB1AC6-4E44-4668-AB4A-3DFA7565A7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869" y="3898398"/>
            <a:ext cx="4681682" cy="2807508"/>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标题 1">
            <a:extLst>
              <a:ext uri="{FF2B5EF4-FFF2-40B4-BE49-F238E27FC236}">
                <a16:creationId xmlns:a16="http://schemas.microsoft.com/office/drawing/2014/main" id="{C052E8D3-1156-4011-AC09-2A82401F422F}"/>
              </a:ext>
            </a:extLst>
          </p:cNvPr>
          <p:cNvSpPr>
            <a:spLocks noGrp="1"/>
          </p:cNvSpPr>
          <p:nvPr>
            <p:ph type="title"/>
          </p:nvPr>
        </p:nvSpPr>
        <p:spPr>
          <a:xfrm>
            <a:off x="428625" y="387994"/>
            <a:ext cx="5984331" cy="6186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4.</a:t>
            </a:r>
            <a:r>
              <a:rPr lang="zh-CN" altLang="en-US" sz="3800" b="1" dirty="0">
                <a:solidFill>
                  <a:srgbClr val="0000FF"/>
                </a:solidFill>
                <a:latin typeface="微软雅黑" panose="020B0503020204020204" pitchFamily="34" charset="-122"/>
                <a:ea typeface="微软雅黑" panose="020B0503020204020204" pitchFamily="34" charset="-122"/>
              </a:rPr>
              <a:t>精品课程与网络教学平台</a:t>
            </a:r>
          </a:p>
        </p:txBody>
      </p:sp>
    </p:spTree>
    <p:extLst>
      <p:ext uri="{BB962C8B-B14F-4D97-AF65-F5344CB8AC3E}">
        <p14:creationId xmlns:p14="http://schemas.microsoft.com/office/powerpoint/2010/main" val="17681194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703901-F4A7-41E5-8436-DA11FF7BC346}"/>
              </a:ext>
            </a:extLst>
          </p:cNvPr>
          <p:cNvSpPr>
            <a:spLocks noGrp="1"/>
          </p:cNvSpPr>
          <p:nvPr>
            <p:ph type="title"/>
          </p:nvPr>
        </p:nvSpPr>
        <p:spPr>
          <a:xfrm>
            <a:off x="339651" y="318145"/>
            <a:ext cx="6603090" cy="7017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5.</a:t>
            </a:r>
            <a:r>
              <a:rPr lang="zh-CN" altLang="en-US" sz="3800" b="1" dirty="0">
                <a:solidFill>
                  <a:srgbClr val="0000FF"/>
                </a:solidFill>
                <a:latin typeface="微软雅黑" panose="020B0503020204020204" pitchFamily="34" charset="-122"/>
                <a:ea typeface="微软雅黑" panose="020B0503020204020204" pitchFamily="34" charset="-122"/>
              </a:rPr>
              <a:t>实验</a:t>
            </a:r>
            <a:r>
              <a:rPr lang="en-US" altLang="zh-CN" sz="3800" b="1" dirty="0">
                <a:solidFill>
                  <a:srgbClr val="0000FF"/>
                </a:solidFill>
                <a:latin typeface="微软雅黑" panose="020B0503020204020204" pitchFamily="34" charset="-122"/>
                <a:ea typeface="微软雅黑" panose="020B0503020204020204" pitchFamily="34" charset="-122"/>
              </a:rPr>
              <a:t>/</a:t>
            </a:r>
            <a:r>
              <a:rPr lang="zh-CN" altLang="en-US" sz="3800" b="1" dirty="0">
                <a:solidFill>
                  <a:srgbClr val="0000FF"/>
                </a:solidFill>
                <a:latin typeface="微软雅黑" panose="020B0503020204020204" pitchFamily="34" charset="-122"/>
                <a:ea typeface="微软雅黑" panose="020B0503020204020204" pitchFamily="34" charset="-122"/>
              </a:rPr>
              <a:t>实习协同管理平台</a:t>
            </a:r>
          </a:p>
        </p:txBody>
      </p:sp>
      <p:pic>
        <p:nvPicPr>
          <p:cNvPr id="5" name="图片 4">
            <a:extLst>
              <a:ext uri="{FF2B5EF4-FFF2-40B4-BE49-F238E27FC236}">
                <a16:creationId xmlns:a16="http://schemas.microsoft.com/office/drawing/2014/main" id="{594DDF1A-6DB5-446C-B7FF-9AD7D9FE1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149" y="2511102"/>
            <a:ext cx="5803901" cy="3901377"/>
          </a:xfrm>
          <a:prstGeom prst="rect">
            <a:avLst/>
          </a:prstGeom>
          <a:ln>
            <a:solidFill>
              <a:schemeClr val="tx1"/>
            </a:solidFill>
          </a:ln>
          <a:effectLst>
            <a:outerShdw blurRad="50800" dist="38100" dir="2700000" algn="tl" rotWithShape="0">
              <a:prstClr val="black">
                <a:alpha val="40000"/>
              </a:prstClr>
            </a:outerShdw>
          </a:effectLst>
        </p:spPr>
      </p:pic>
      <p:pic>
        <p:nvPicPr>
          <p:cNvPr id="4" name="内容占位符 3">
            <a:extLst>
              <a:ext uri="{FF2B5EF4-FFF2-40B4-BE49-F238E27FC236}">
                <a16:creationId xmlns:a16="http://schemas.microsoft.com/office/drawing/2014/main" id="{8664A8ED-8B66-45E1-A221-2FC57438997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11413" y="2511103"/>
            <a:ext cx="5803901" cy="3901377"/>
          </a:xfrm>
          <a:prstGeom prst="rect">
            <a:avLst/>
          </a:prstGeom>
          <a:ln>
            <a:solidFill>
              <a:schemeClr val="tx1"/>
            </a:solidFill>
          </a:ln>
          <a:effectLst>
            <a:outerShdw blurRad="50800" dist="38100" dir="2700000" algn="tl" rotWithShape="0">
              <a:prstClr val="black">
                <a:alpha val="40000"/>
              </a:prstClr>
            </a:outerShdw>
          </a:effectLst>
        </p:spPr>
      </p:pic>
      <p:sp>
        <p:nvSpPr>
          <p:cNvPr id="6" name="矩形 5">
            <a:extLst>
              <a:ext uri="{FF2B5EF4-FFF2-40B4-BE49-F238E27FC236}">
                <a16:creationId xmlns:a16="http://schemas.microsoft.com/office/drawing/2014/main" id="{3EC29D81-EE0D-4C89-8254-6DF87369A2F7}"/>
              </a:ext>
            </a:extLst>
          </p:cNvPr>
          <p:cNvSpPr/>
          <p:nvPr/>
        </p:nvSpPr>
        <p:spPr>
          <a:xfrm>
            <a:off x="499534" y="1019876"/>
            <a:ext cx="11063816" cy="1393779"/>
          </a:xfrm>
          <a:prstGeom prst="rect">
            <a:avLst/>
          </a:prstGeom>
        </p:spPr>
        <p:txBody>
          <a:bodyPr wrap="square">
            <a:spAutoFit/>
          </a:bodyPr>
          <a:lstStyle/>
          <a:p>
            <a:pPr indent="304800">
              <a:lnSpc>
                <a:spcPct val="120000"/>
              </a:lnSpc>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latin typeface="微软雅黑" panose="020B0503020204020204" pitchFamily="34" charset="-122"/>
                <a:ea typeface="微软雅黑" panose="020B0503020204020204" pitchFamily="34" charset="-122"/>
              </a:rPr>
              <a:t>设计开发实验</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实习网络协同管理平台，为</a:t>
            </a:r>
            <a:r>
              <a:rPr lang="zh-CN" altLang="zh-CN" b="1" dirty="0">
                <a:latin typeface="微软雅黑" panose="020B0503020204020204" pitchFamily="34" charset="-122"/>
                <a:ea typeface="微软雅黑" panose="020B0503020204020204" pitchFamily="34" charset="-122"/>
              </a:rPr>
              <a:t>实验管理人员、广大师生提供高效便捷、协同统一的实验、实习</a:t>
            </a:r>
            <a:r>
              <a:rPr lang="zh-CN" altLang="en-US" b="1" dirty="0">
                <a:latin typeface="微软雅黑" panose="020B0503020204020204" pitchFamily="34" charset="-122"/>
                <a:ea typeface="微软雅黑" panose="020B0503020204020204" pitchFamily="34" charset="-122"/>
              </a:rPr>
              <a:t>在线</a:t>
            </a:r>
            <a:r>
              <a:rPr lang="zh-CN" altLang="zh-CN" b="1" dirty="0">
                <a:latin typeface="微软雅黑" panose="020B0503020204020204" pitchFamily="34" charset="-122"/>
                <a:ea typeface="微软雅黑" panose="020B0503020204020204" pitchFamily="34" charset="-122"/>
              </a:rPr>
              <a:t>预约通道</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便于实验室统一安排仪器设备的准备、分发和回收，也能有效避免各位指导老师</a:t>
            </a:r>
            <a:r>
              <a:rPr lang="zh-CN" altLang="en-US" b="1" dirty="0">
                <a:latin typeface="微软雅黑" panose="020B0503020204020204" pitchFamily="34" charset="-122"/>
                <a:ea typeface="微软雅黑" panose="020B0503020204020204" pitchFamily="34" charset="-122"/>
              </a:rPr>
              <a:t>实验、实习</a:t>
            </a:r>
            <a:r>
              <a:rPr lang="zh-CN" altLang="zh-CN" b="1" dirty="0">
                <a:latin typeface="微软雅黑" panose="020B0503020204020204" pitchFamily="34" charset="-122"/>
                <a:ea typeface="微软雅黑" panose="020B0503020204020204" pitchFamily="34" charset="-122"/>
              </a:rPr>
              <a:t>安排冲突而导致无法顺利开展。 系统主要包括</a:t>
            </a:r>
            <a:r>
              <a:rPr lang="zh-CN" altLang="en-US" b="1" dirty="0">
                <a:latin typeface="微软雅黑" panose="020B0503020204020204" pitchFamily="34" charset="-122"/>
                <a:ea typeface="微软雅黑" panose="020B0503020204020204" pitchFamily="34" charset="-122"/>
              </a:rPr>
              <a:t>用户管理、</a:t>
            </a:r>
            <a:r>
              <a:rPr lang="zh-CN" altLang="zh-CN" b="1" dirty="0">
                <a:latin typeface="微软雅黑" panose="020B0503020204020204" pitchFamily="34" charset="-122"/>
                <a:ea typeface="微软雅黑" panose="020B0503020204020204" pitchFamily="34" charset="-122"/>
              </a:rPr>
              <a:t>实验预约、</a:t>
            </a:r>
            <a:r>
              <a:rPr lang="zh-CN" altLang="en-US" b="1" dirty="0">
                <a:latin typeface="微软雅黑" panose="020B0503020204020204" pitchFamily="34" charset="-122"/>
                <a:ea typeface="微软雅黑" panose="020B0503020204020204" pitchFamily="34" charset="-122"/>
              </a:rPr>
              <a:t>实习</a:t>
            </a:r>
            <a:r>
              <a:rPr lang="zh-CN" altLang="zh-CN" b="1" dirty="0">
                <a:latin typeface="微软雅黑" panose="020B0503020204020204" pitchFamily="34" charset="-122"/>
                <a:ea typeface="微软雅黑" panose="020B0503020204020204" pitchFamily="34" charset="-122"/>
              </a:rPr>
              <a:t>预约、</a:t>
            </a:r>
            <a:r>
              <a:rPr lang="zh-CN" altLang="en-US" b="1" dirty="0">
                <a:latin typeface="微软雅黑" panose="020B0503020204020204" pitchFamily="34" charset="-122"/>
                <a:ea typeface="微软雅黑" panose="020B0503020204020204" pitchFamily="34" charset="-122"/>
              </a:rPr>
              <a:t>预约</a:t>
            </a:r>
            <a:r>
              <a:rPr lang="zh-CN" altLang="zh-CN" b="1" dirty="0">
                <a:latin typeface="微软雅黑" panose="020B0503020204020204" pitchFamily="34" charset="-122"/>
                <a:ea typeface="微软雅黑" panose="020B0503020204020204" pitchFamily="34" charset="-122"/>
              </a:rPr>
              <a:t>管理</a:t>
            </a:r>
            <a:r>
              <a:rPr lang="zh-CN" altLang="en-US" b="1" dirty="0">
                <a:latin typeface="微软雅黑" panose="020B0503020204020204" pitchFamily="34" charset="-122"/>
                <a:ea typeface="微软雅黑" panose="020B0503020204020204" pitchFamily="34" charset="-122"/>
              </a:rPr>
              <a:t>、数据资料发布等</a:t>
            </a:r>
            <a:r>
              <a:rPr lang="zh-CN" altLang="zh-CN" b="1" dirty="0">
                <a:latin typeface="微软雅黑" panose="020B0503020204020204" pitchFamily="34" charset="-122"/>
                <a:ea typeface="微软雅黑" panose="020B0503020204020204" pitchFamily="34" charset="-122"/>
              </a:rPr>
              <a:t>功能模块。</a:t>
            </a:r>
          </a:p>
        </p:txBody>
      </p:sp>
      <p:sp>
        <p:nvSpPr>
          <p:cNvPr id="7" name="矩形 6">
            <a:extLst>
              <a:ext uri="{FF2B5EF4-FFF2-40B4-BE49-F238E27FC236}">
                <a16:creationId xmlns:a16="http://schemas.microsoft.com/office/drawing/2014/main" id="{D7798913-1DBC-4907-BCAE-A72997841179}"/>
              </a:ext>
            </a:extLst>
          </p:cNvPr>
          <p:cNvSpPr/>
          <p:nvPr/>
        </p:nvSpPr>
        <p:spPr>
          <a:xfrm>
            <a:off x="2525751" y="6428049"/>
            <a:ext cx="1107996"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实验预约</a:t>
            </a:r>
          </a:p>
        </p:txBody>
      </p:sp>
      <p:sp>
        <p:nvSpPr>
          <p:cNvPr id="8" name="矩形 7">
            <a:extLst>
              <a:ext uri="{FF2B5EF4-FFF2-40B4-BE49-F238E27FC236}">
                <a16:creationId xmlns:a16="http://schemas.microsoft.com/office/drawing/2014/main" id="{0ED0EF37-A8A0-459B-BE89-56BCF868FCE4}"/>
              </a:ext>
            </a:extLst>
          </p:cNvPr>
          <p:cNvSpPr/>
          <p:nvPr/>
        </p:nvSpPr>
        <p:spPr>
          <a:xfrm>
            <a:off x="8558253" y="6402873"/>
            <a:ext cx="1107996"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实习预约</a:t>
            </a:r>
          </a:p>
        </p:txBody>
      </p:sp>
    </p:spTree>
    <p:extLst>
      <p:ext uri="{BB962C8B-B14F-4D97-AF65-F5344CB8AC3E}">
        <p14:creationId xmlns:p14="http://schemas.microsoft.com/office/powerpoint/2010/main" val="23073314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4610E-8A5D-4905-964F-ADDD0BAF9657}"/>
              </a:ext>
            </a:extLst>
          </p:cNvPr>
          <p:cNvSpPr>
            <a:spLocks noGrp="1"/>
          </p:cNvSpPr>
          <p:nvPr>
            <p:ph type="title"/>
          </p:nvPr>
        </p:nvSpPr>
        <p:spPr>
          <a:xfrm>
            <a:off x="4048125" y="903533"/>
            <a:ext cx="1672253" cy="701731"/>
          </a:xfrm>
        </p:spPr>
        <p:txBody>
          <a:bodyPr wrap="none">
            <a:spAutoFit/>
          </a:bodyPr>
          <a:lstStyle/>
          <a:p>
            <a:r>
              <a:rPr lang="zh-CN" altLang="en-US" b="1" dirty="0">
                <a:latin typeface="微软雅黑" panose="020B0503020204020204" pitchFamily="34" charset="-122"/>
                <a:ea typeface="微软雅黑" panose="020B0503020204020204" pitchFamily="34" charset="-122"/>
              </a:rPr>
              <a:t>目</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录</a:t>
            </a:r>
          </a:p>
        </p:txBody>
      </p:sp>
      <p:sp>
        <p:nvSpPr>
          <p:cNvPr id="3" name="内容占位符 2">
            <a:extLst>
              <a:ext uri="{FF2B5EF4-FFF2-40B4-BE49-F238E27FC236}">
                <a16:creationId xmlns:a16="http://schemas.microsoft.com/office/drawing/2014/main" id="{031F785F-78F5-45A8-99E3-0B49780DCCCA}"/>
              </a:ext>
            </a:extLst>
          </p:cNvPr>
          <p:cNvSpPr>
            <a:spLocks noGrp="1"/>
          </p:cNvSpPr>
          <p:nvPr>
            <p:ph idx="1"/>
          </p:nvPr>
        </p:nvSpPr>
        <p:spPr>
          <a:xfrm>
            <a:off x="2295525" y="1805061"/>
            <a:ext cx="6596678" cy="4149406"/>
          </a:xfrm>
        </p:spPr>
        <p:txBody>
          <a:bodyPr wrap="none">
            <a:spAutoFit/>
          </a:bodyPr>
          <a:lstStyle/>
          <a:p>
            <a:pPr>
              <a:lnSpc>
                <a:spcPct val="150000"/>
              </a:lnSpc>
              <a:spcBef>
                <a:spcPts val="0"/>
              </a:spcBef>
              <a:buFont typeface="Wingdings" panose="05000000000000000000" pitchFamily="2" charset="2"/>
              <a:buChar char="u"/>
            </a:pPr>
            <a:r>
              <a:rPr lang="en-US" altLang="zh-CN" sz="3600" b="1" dirty="0">
                <a:solidFill>
                  <a:srgbClr val="0000FF"/>
                </a:solidFill>
                <a:latin typeface="微软雅黑" panose="020B0503020204020204" pitchFamily="34" charset="-122"/>
                <a:ea typeface="微软雅黑" panose="020B0503020204020204" pitchFamily="34" charset="-122"/>
              </a:rPr>
              <a:t>1.</a:t>
            </a:r>
            <a:r>
              <a:rPr lang="zh-CN" altLang="en-US" sz="3600" b="1" dirty="0">
                <a:solidFill>
                  <a:srgbClr val="0000FF"/>
                </a:solidFill>
                <a:latin typeface="微软雅黑" panose="020B0503020204020204" pitchFamily="34" charset="-122"/>
                <a:ea typeface="微软雅黑" panose="020B0503020204020204" pitchFamily="34" charset="-122"/>
              </a:rPr>
              <a:t>课程在线作业平台</a:t>
            </a:r>
            <a:endParaRPr lang="en-US" altLang="zh-CN" sz="3600" b="1" dirty="0">
              <a:solidFill>
                <a:srgbClr val="0000FF"/>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u"/>
            </a:pPr>
            <a:r>
              <a:rPr lang="en-US" altLang="zh-CN" sz="3600" b="1" dirty="0">
                <a:solidFill>
                  <a:srgbClr val="0000FF"/>
                </a:solidFill>
                <a:latin typeface="微软雅黑" panose="020B0503020204020204" pitchFamily="34" charset="-122"/>
                <a:ea typeface="微软雅黑" panose="020B0503020204020204" pitchFamily="34" charset="-122"/>
              </a:rPr>
              <a:t>2.</a:t>
            </a:r>
            <a:r>
              <a:rPr lang="zh-CN" altLang="en-US" sz="3600" b="1" dirty="0">
                <a:solidFill>
                  <a:srgbClr val="0000FF"/>
                </a:solidFill>
                <a:latin typeface="微软雅黑" panose="020B0503020204020204" pitchFamily="34" charset="-122"/>
                <a:ea typeface="微软雅黑" panose="020B0503020204020204" pitchFamily="34" charset="-122"/>
              </a:rPr>
              <a:t>智能考试系统</a:t>
            </a:r>
            <a:endParaRPr lang="en-US" altLang="zh-CN" sz="3600" b="1" dirty="0">
              <a:solidFill>
                <a:srgbClr val="0000FF"/>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u"/>
            </a:pPr>
            <a:r>
              <a:rPr lang="en-US" altLang="zh-CN" sz="3600" b="1" dirty="0">
                <a:solidFill>
                  <a:srgbClr val="0000FF"/>
                </a:solidFill>
                <a:latin typeface="微软雅黑" panose="020B0503020204020204" pitchFamily="34" charset="-122"/>
                <a:ea typeface="微软雅黑" panose="020B0503020204020204" pitchFamily="34" charset="-122"/>
              </a:rPr>
              <a:t>3.</a:t>
            </a:r>
            <a:r>
              <a:rPr lang="zh-CN" altLang="en-US" sz="3600" b="1" dirty="0">
                <a:solidFill>
                  <a:srgbClr val="0000FF"/>
                </a:solidFill>
                <a:latin typeface="微软雅黑" panose="020B0503020204020204" pitchFamily="34" charset="-122"/>
                <a:ea typeface="微软雅黑" panose="020B0503020204020204" pitchFamily="34" charset="-122"/>
              </a:rPr>
              <a:t>线下考试试卷自动生成系统</a:t>
            </a:r>
            <a:endParaRPr lang="en-US" altLang="zh-CN" sz="3600" b="1" dirty="0">
              <a:solidFill>
                <a:srgbClr val="0000FF"/>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u"/>
            </a:pPr>
            <a:r>
              <a:rPr lang="en-US" altLang="zh-CN" sz="3600" b="1" dirty="0">
                <a:solidFill>
                  <a:srgbClr val="0000FF"/>
                </a:solidFill>
                <a:latin typeface="微软雅黑" panose="020B0503020204020204" pitchFamily="34" charset="-122"/>
                <a:ea typeface="微软雅黑" panose="020B0503020204020204" pitchFamily="34" charset="-122"/>
              </a:rPr>
              <a:t>4.</a:t>
            </a:r>
            <a:r>
              <a:rPr lang="zh-CN" altLang="en-US" sz="3600" b="1" dirty="0">
                <a:solidFill>
                  <a:srgbClr val="0000FF"/>
                </a:solidFill>
                <a:latin typeface="微软雅黑" panose="020B0503020204020204" pitchFamily="34" charset="-122"/>
                <a:ea typeface="微软雅黑" panose="020B0503020204020204" pitchFamily="34" charset="-122"/>
              </a:rPr>
              <a:t>精品课程与网络教学平台</a:t>
            </a:r>
            <a:endParaRPr lang="en-US" altLang="zh-CN" sz="3600" b="1" dirty="0">
              <a:solidFill>
                <a:srgbClr val="0000FF"/>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u"/>
            </a:pPr>
            <a:r>
              <a:rPr lang="en-US" altLang="zh-CN" sz="3600" b="1" dirty="0">
                <a:solidFill>
                  <a:srgbClr val="0000FF"/>
                </a:solidFill>
                <a:latin typeface="微软雅黑" panose="020B0503020204020204" pitchFamily="34" charset="-122"/>
                <a:ea typeface="微软雅黑" panose="020B0503020204020204" pitchFamily="34" charset="-122"/>
              </a:rPr>
              <a:t>5.</a:t>
            </a:r>
            <a:r>
              <a:rPr lang="zh-CN" altLang="en-US" sz="3600" b="1" dirty="0">
                <a:solidFill>
                  <a:srgbClr val="0000FF"/>
                </a:solidFill>
                <a:latin typeface="微软雅黑" panose="020B0503020204020204" pitchFamily="34" charset="-122"/>
                <a:ea typeface="微软雅黑" panose="020B0503020204020204" pitchFamily="34" charset="-122"/>
              </a:rPr>
              <a:t>实验</a:t>
            </a:r>
            <a:r>
              <a:rPr lang="en-US" altLang="zh-CN" sz="3600" b="1" dirty="0">
                <a:solidFill>
                  <a:srgbClr val="0000FF"/>
                </a:solidFill>
                <a:latin typeface="微软雅黑" panose="020B0503020204020204" pitchFamily="34" charset="-122"/>
                <a:ea typeface="微软雅黑" panose="020B0503020204020204" pitchFamily="34" charset="-122"/>
              </a:rPr>
              <a:t>/</a:t>
            </a:r>
            <a:r>
              <a:rPr lang="zh-CN" altLang="en-US" sz="3600" b="1" dirty="0">
                <a:solidFill>
                  <a:srgbClr val="0000FF"/>
                </a:solidFill>
                <a:latin typeface="微软雅黑" panose="020B0503020204020204" pitchFamily="34" charset="-122"/>
                <a:ea typeface="微软雅黑" panose="020B0503020204020204" pitchFamily="34" charset="-122"/>
              </a:rPr>
              <a:t>实习协同管理平台</a:t>
            </a:r>
          </a:p>
        </p:txBody>
      </p:sp>
    </p:spTree>
    <p:extLst>
      <p:ext uri="{BB962C8B-B14F-4D97-AF65-F5344CB8AC3E}">
        <p14:creationId xmlns:p14="http://schemas.microsoft.com/office/powerpoint/2010/main" val="3724687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3D86163-78D8-4654-9E77-2C3EAFCC4421}"/>
              </a:ext>
            </a:extLst>
          </p:cNvPr>
          <p:cNvSpPr>
            <a:spLocks noGrp="1"/>
          </p:cNvSpPr>
          <p:nvPr>
            <p:ph idx="1"/>
          </p:nvPr>
        </p:nvSpPr>
        <p:spPr>
          <a:xfrm>
            <a:off x="678299" y="1873535"/>
            <a:ext cx="3624710" cy="4493025"/>
          </a:xfrm>
        </p:spPr>
        <p:txBody>
          <a:bodyPr wrap="none">
            <a:spAutoFit/>
          </a:bodyPr>
          <a:lstStyle/>
          <a:p>
            <a:pPr marL="0" indent="0">
              <a:lnSpc>
                <a:spcPct val="120000"/>
              </a:lnSpc>
              <a:spcBef>
                <a:spcPts val="0"/>
              </a:spcBef>
              <a:buNone/>
            </a:pPr>
            <a:r>
              <a:rPr lang="zh-CN" altLang="en-US" sz="2000" b="1" dirty="0">
                <a:solidFill>
                  <a:srgbClr val="0000FF"/>
                </a:solidFill>
                <a:latin typeface="微软雅黑" panose="020B0503020204020204" pitchFamily="34" charset="-122"/>
                <a:ea typeface="微软雅黑" panose="020B0503020204020204" pitchFamily="34" charset="-122"/>
              </a:rPr>
              <a:t>面向教师功能：</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习题管理（定期开放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锁定）</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实验管理（定期开放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锁定）</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学生名单管理</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实习分组管理</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作业自动评分</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学生作业查看</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学生作业统计分析</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抄袭分析与惩罚</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实验成绩录入</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实验成绩查看</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课程平时成绩表自动生成</a:t>
            </a:r>
          </a:p>
        </p:txBody>
      </p:sp>
      <p:sp>
        <p:nvSpPr>
          <p:cNvPr id="5" name="内容占位符 2">
            <a:extLst>
              <a:ext uri="{FF2B5EF4-FFF2-40B4-BE49-F238E27FC236}">
                <a16:creationId xmlns:a16="http://schemas.microsoft.com/office/drawing/2014/main" id="{9A4AE902-7814-4CEC-8925-30E48F6DC258}"/>
              </a:ext>
            </a:extLst>
          </p:cNvPr>
          <p:cNvSpPr txBox="1">
            <a:spLocks/>
          </p:cNvSpPr>
          <p:nvPr/>
        </p:nvSpPr>
        <p:spPr>
          <a:xfrm>
            <a:off x="4554974" y="1873535"/>
            <a:ext cx="3515706" cy="2277034"/>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zh-CN" altLang="en-US" sz="2000" b="1" dirty="0">
                <a:solidFill>
                  <a:srgbClr val="0000FF"/>
                </a:solidFill>
                <a:latin typeface="微软雅黑" panose="020B0503020204020204" pitchFamily="34" charset="-122"/>
                <a:ea typeface="微软雅黑" panose="020B0503020204020204" pitchFamily="34" charset="-122"/>
              </a:rPr>
              <a:t>面向学生功能：</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在线作业填写与提交</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实习分组（班长）</a:t>
            </a: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标准答案查看（定期开放）</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作业成绩查看</a:t>
            </a:r>
            <a:endParaRPr lang="en-US" altLang="zh-CN" sz="2000" dirty="0">
              <a:latin typeface="微软雅黑" panose="020B0503020204020204" pitchFamily="34" charset="-122"/>
              <a:ea typeface="微软雅黑" panose="020B0503020204020204" pitchFamily="34" charset="-122"/>
            </a:endParaRPr>
          </a:p>
          <a:p>
            <a:pPr marL="0" indent="0">
              <a:lnSpc>
                <a:spcPct val="120000"/>
              </a:lnSpc>
              <a:spcBef>
                <a:spcPts val="0"/>
              </a:spcBef>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实验成绩查看</a:t>
            </a:r>
          </a:p>
        </p:txBody>
      </p:sp>
      <p:sp>
        <p:nvSpPr>
          <p:cNvPr id="7" name="矩形 6">
            <a:extLst>
              <a:ext uri="{FF2B5EF4-FFF2-40B4-BE49-F238E27FC236}">
                <a16:creationId xmlns:a16="http://schemas.microsoft.com/office/drawing/2014/main" id="{555F8A74-4886-4177-B0BA-028D1F7D0570}"/>
              </a:ext>
            </a:extLst>
          </p:cNvPr>
          <p:cNvSpPr/>
          <p:nvPr/>
        </p:nvSpPr>
        <p:spPr>
          <a:xfrm>
            <a:off x="678299" y="969239"/>
            <a:ext cx="11085076" cy="870431"/>
          </a:xfrm>
          <a:prstGeom prst="rect">
            <a:avLst/>
          </a:prstGeom>
        </p:spPr>
        <p:txBody>
          <a:bodyPr wrap="square">
            <a:spAutoFit/>
          </a:bodyPr>
          <a:lstStyle/>
          <a:p>
            <a:pPr>
              <a:lnSpc>
                <a:spcPct val="120000"/>
              </a:lnSpc>
            </a:pPr>
            <a:r>
              <a:rPr lang="zh-CN" altLang="en-US" sz="2200" b="1" dirty="0">
                <a:latin typeface="微软雅黑" panose="020B0503020204020204" pitchFamily="34" charset="-122"/>
                <a:ea typeface="微软雅黑" panose="020B0503020204020204" pitchFamily="34" charset="-122"/>
              </a:rPr>
              <a:t>       为进一步加强教学过程管理，提升教学质量，同时减轻任课教师负担，为各专业课程教学研发高效便捷、功能全面、师生协同的在线作业平台。平台主要功能包括：</a:t>
            </a:r>
            <a:endParaRPr lang="en-US" altLang="zh-CN" sz="22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598FC675-2016-4343-AE84-2D6EDA4CB7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859" y="2084536"/>
            <a:ext cx="3395516" cy="1993900"/>
          </a:xfrm>
          <a:prstGeom prst="rect">
            <a:avLst/>
          </a:prstGeom>
          <a:ln>
            <a:solidFill>
              <a:schemeClr val="tx1"/>
            </a:solidFill>
          </a:ln>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CB9C4A08-12BF-45F9-A8CC-B4780DF260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857" y="4372659"/>
            <a:ext cx="3395518" cy="1993901"/>
          </a:xfrm>
          <a:prstGeom prst="rect">
            <a:avLst/>
          </a:prstGeom>
          <a:ln>
            <a:solidFill>
              <a:schemeClr val="tx1"/>
            </a:solidFill>
          </a:ln>
          <a:effectLst>
            <a:outerShdw blurRad="50800" dist="38100" dir="2700000" algn="tl" rotWithShape="0">
              <a:prstClr val="black">
                <a:alpha val="40000"/>
              </a:prstClr>
            </a:outerShdw>
          </a:effectLst>
        </p:spPr>
      </p:pic>
      <p:sp>
        <p:nvSpPr>
          <p:cNvPr id="12" name="标题 1">
            <a:extLst>
              <a:ext uri="{FF2B5EF4-FFF2-40B4-BE49-F238E27FC236}">
                <a16:creationId xmlns:a16="http://schemas.microsoft.com/office/drawing/2014/main" id="{8888B060-1FFF-4C34-8CBD-412F8F05AE3D}"/>
              </a:ext>
            </a:extLst>
          </p:cNvPr>
          <p:cNvSpPr>
            <a:spLocks noGrp="1"/>
          </p:cNvSpPr>
          <p:nvPr>
            <p:ph type="title"/>
          </p:nvPr>
        </p:nvSpPr>
        <p:spPr>
          <a:xfrm>
            <a:off x="305762" y="350608"/>
            <a:ext cx="4522392" cy="618631"/>
          </a:xfrm>
        </p:spPr>
        <p:txBody>
          <a:bodyPr wrap="none">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1.</a:t>
            </a:r>
            <a:r>
              <a:rPr lang="zh-CN" altLang="en-US" sz="3800" b="1" dirty="0">
                <a:solidFill>
                  <a:srgbClr val="0000FF"/>
                </a:solidFill>
                <a:latin typeface="微软雅黑" panose="020B0503020204020204" pitchFamily="34" charset="-122"/>
                <a:ea typeface="微软雅黑" panose="020B0503020204020204" pitchFamily="34" charset="-122"/>
              </a:rPr>
              <a:t>课程在线作业平台</a:t>
            </a:r>
          </a:p>
        </p:txBody>
      </p:sp>
    </p:spTree>
    <p:extLst>
      <p:ext uri="{BB962C8B-B14F-4D97-AF65-F5344CB8AC3E}">
        <p14:creationId xmlns:p14="http://schemas.microsoft.com/office/powerpoint/2010/main" val="21207509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additive="base">
                                        <p:cTn id="6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6000"/>
                            </p:stCondLst>
                            <p:childTnLst>
                              <p:par>
                                <p:cTn id="67" presetID="2" presetClass="entr" presetSubtype="4" fill="hold" nodeType="after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 presetClass="entr" presetSubtype="4" fill="hold" nodeType="after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 calcmode="lin" valueType="num">
                                      <p:cBhvr additive="base">
                                        <p:cTn id="7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nodeType="after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nodeType="afterEffect">
                                  <p:stCondLst>
                                    <p:cond delay="0"/>
                                  </p:stCondLst>
                                  <p:childTnLst>
                                    <p:set>
                                      <p:cBhvr>
                                        <p:cTn id="83" dur="1" fill="hold">
                                          <p:stCondLst>
                                            <p:cond delay="0"/>
                                          </p:stCondLst>
                                        </p:cTn>
                                        <p:tgtEl>
                                          <p:spTgt spid="5">
                                            <p:txEl>
                                              <p:pRg st="3" end="3"/>
                                            </p:txEl>
                                          </p:spTgt>
                                        </p:tgtEl>
                                        <p:attrNameLst>
                                          <p:attrName>style.visibility</p:attrName>
                                        </p:attrNameLst>
                                      </p:cBhvr>
                                      <p:to>
                                        <p:strVal val="visible"/>
                                      </p:to>
                                    </p:set>
                                    <p:anim calcmode="lin" valueType="num">
                                      <p:cBhvr additive="base">
                                        <p:cTn id="8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 presetClass="entr" presetSubtype="4" fill="hold" nodeType="afterEffect">
                                  <p:stCondLst>
                                    <p:cond delay="0"/>
                                  </p:stCondLst>
                                  <p:childTnLst>
                                    <p:set>
                                      <p:cBhvr>
                                        <p:cTn id="88" dur="1" fill="hold">
                                          <p:stCondLst>
                                            <p:cond delay="0"/>
                                          </p:stCondLst>
                                        </p:cTn>
                                        <p:tgtEl>
                                          <p:spTgt spid="5">
                                            <p:txEl>
                                              <p:pRg st="4" end="4"/>
                                            </p:txEl>
                                          </p:spTgt>
                                        </p:tgtEl>
                                        <p:attrNameLst>
                                          <p:attrName>style.visibility</p:attrName>
                                        </p:attrNameLst>
                                      </p:cBhvr>
                                      <p:to>
                                        <p:strVal val="visible"/>
                                      </p:to>
                                    </p:set>
                                    <p:anim calcmode="lin" valueType="num">
                                      <p:cBhvr additive="base">
                                        <p:cTn id="8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91" fill="hold">
                            <p:stCondLst>
                              <p:cond delay="8500"/>
                            </p:stCondLst>
                            <p:childTnLst>
                              <p:par>
                                <p:cTn id="92" presetID="2" presetClass="entr" presetSubtype="4" fill="hold" nodeType="afterEffect">
                                  <p:stCondLst>
                                    <p:cond delay="0"/>
                                  </p:stCondLst>
                                  <p:childTnLst>
                                    <p:set>
                                      <p:cBhvr>
                                        <p:cTn id="93" dur="1" fill="hold">
                                          <p:stCondLst>
                                            <p:cond delay="0"/>
                                          </p:stCondLst>
                                        </p:cTn>
                                        <p:tgtEl>
                                          <p:spTgt spid="5">
                                            <p:txEl>
                                              <p:pRg st="5" end="5"/>
                                            </p:txEl>
                                          </p:spTgt>
                                        </p:tgtEl>
                                        <p:attrNameLst>
                                          <p:attrName>style.visibility</p:attrName>
                                        </p:attrNameLst>
                                      </p:cBhvr>
                                      <p:to>
                                        <p:strVal val="visible"/>
                                      </p:to>
                                    </p:set>
                                    <p:anim calcmode="lin" valueType="num">
                                      <p:cBhvr additive="base">
                                        <p:cTn id="9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408C84A-BB71-4786-902A-1BC910DDD3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342" y="1218404"/>
            <a:ext cx="5570221" cy="5334622"/>
          </a:xfrm>
          <a:prstGeom prst="rect">
            <a:avLst/>
          </a:prstGeom>
          <a:ln>
            <a:solidFill>
              <a:schemeClr val="tx1"/>
            </a:solidFill>
          </a:ln>
          <a:effectLst>
            <a:outerShdw blurRad="50800" dist="38100" dir="2700000" algn="tl" rotWithShape="0">
              <a:prstClr val="black">
                <a:alpha val="40000"/>
              </a:prstClr>
            </a:outerShdw>
          </a:effectLst>
        </p:spPr>
      </p:pic>
      <p:sp>
        <p:nvSpPr>
          <p:cNvPr id="7" name="标题 1">
            <a:extLst>
              <a:ext uri="{FF2B5EF4-FFF2-40B4-BE49-F238E27FC236}">
                <a16:creationId xmlns:a16="http://schemas.microsoft.com/office/drawing/2014/main" id="{7DCC26BE-6318-457D-BA12-C3760220EBE5}"/>
              </a:ext>
            </a:extLst>
          </p:cNvPr>
          <p:cNvSpPr>
            <a:spLocks noGrp="1"/>
          </p:cNvSpPr>
          <p:nvPr>
            <p:ph type="title"/>
          </p:nvPr>
        </p:nvSpPr>
        <p:spPr>
          <a:xfrm>
            <a:off x="296237" y="416879"/>
            <a:ext cx="4522392" cy="618631"/>
          </a:xfrm>
        </p:spPr>
        <p:txBody>
          <a:bodyPr wrap="none">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1.</a:t>
            </a:r>
            <a:r>
              <a:rPr lang="zh-CN" altLang="en-US" sz="3800" b="1" dirty="0">
                <a:solidFill>
                  <a:srgbClr val="0000FF"/>
                </a:solidFill>
                <a:latin typeface="微软雅黑" panose="020B0503020204020204" pitchFamily="34" charset="-122"/>
                <a:ea typeface="微软雅黑" panose="020B0503020204020204" pitchFamily="34" charset="-122"/>
              </a:rPr>
              <a:t>课程在线作业平台</a:t>
            </a:r>
          </a:p>
        </p:txBody>
      </p:sp>
      <p:sp>
        <p:nvSpPr>
          <p:cNvPr id="6" name="矩形 5">
            <a:extLst>
              <a:ext uri="{FF2B5EF4-FFF2-40B4-BE49-F238E27FC236}">
                <a16:creationId xmlns:a16="http://schemas.microsoft.com/office/drawing/2014/main" id="{90B5D9A9-21BA-4E82-9657-F8D1312DC904}"/>
              </a:ext>
            </a:extLst>
          </p:cNvPr>
          <p:cNvSpPr/>
          <p:nvPr/>
        </p:nvSpPr>
        <p:spPr>
          <a:xfrm>
            <a:off x="1356570" y="6000800"/>
            <a:ext cx="4158574" cy="369332"/>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河海大学</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测量学</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在线作业平台</a:t>
            </a:r>
          </a:p>
        </p:txBody>
      </p:sp>
      <p:pic>
        <p:nvPicPr>
          <p:cNvPr id="11" name="图片 10">
            <a:extLst>
              <a:ext uri="{FF2B5EF4-FFF2-40B4-BE49-F238E27FC236}">
                <a16:creationId xmlns:a16="http://schemas.microsoft.com/office/drawing/2014/main" id="{F0DD6870-FDD5-416B-B25E-BB513B4A2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25" y="1218404"/>
            <a:ext cx="6108108" cy="5334621"/>
          </a:xfrm>
          <a:prstGeom prst="rect">
            <a:avLst/>
          </a:prstGeom>
          <a:ln>
            <a:solidFill>
              <a:schemeClr val="tx1"/>
            </a:solidFill>
          </a:ln>
          <a:effectLst>
            <a:outerShdw blurRad="50800" dist="38100" dir="2700000" algn="tl" rotWithShape="0">
              <a:prstClr val="black">
                <a:alpha val="40000"/>
              </a:prstClr>
            </a:outerShdw>
          </a:effectLst>
        </p:spPr>
      </p:pic>
      <p:sp>
        <p:nvSpPr>
          <p:cNvPr id="8" name="矩形 7">
            <a:extLst>
              <a:ext uri="{FF2B5EF4-FFF2-40B4-BE49-F238E27FC236}">
                <a16:creationId xmlns:a16="http://schemas.microsoft.com/office/drawing/2014/main" id="{A790B780-E9A8-4E74-9DDD-A902515F240E}"/>
              </a:ext>
            </a:extLst>
          </p:cNvPr>
          <p:cNvSpPr/>
          <p:nvPr/>
        </p:nvSpPr>
        <p:spPr>
          <a:xfrm>
            <a:off x="7295732" y="6000800"/>
            <a:ext cx="4158574" cy="369332"/>
          </a:xfrm>
          <a:prstGeom prst="rect">
            <a:avLst/>
          </a:prstGeom>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平时成绩生成（作业</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实验成绩）</a:t>
            </a:r>
          </a:p>
        </p:txBody>
      </p:sp>
    </p:spTree>
    <p:extLst>
      <p:ext uri="{BB962C8B-B14F-4D97-AF65-F5344CB8AC3E}">
        <p14:creationId xmlns:p14="http://schemas.microsoft.com/office/powerpoint/2010/main" val="17549271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04C07F-83B4-4326-92D1-EECDDC436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498" y="1035006"/>
            <a:ext cx="10247003" cy="5550460"/>
          </a:xfrm>
          <a:prstGeom prst="rect">
            <a:avLst/>
          </a:prstGeom>
          <a:ln>
            <a:solidFill>
              <a:schemeClr val="tx1"/>
            </a:solidFill>
          </a:ln>
          <a:effectLst>
            <a:outerShdw blurRad="50800" dist="38100" dir="2700000" algn="tl" rotWithShape="0">
              <a:prstClr val="black">
                <a:alpha val="40000"/>
              </a:prstClr>
            </a:outerShdw>
          </a:effectLst>
        </p:spPr>
      </p:pic>
      <p:sp>
        <p:nvSpPr>
          <p:cNvPr id="5" name="矩形 4">
            <a:extLst>
              <a:ext uri="{FF2B5EF4-FFF2-40B4-BE49-F238E27FC236}">
                <a16:creationId xmlns:a16="http://schemas.microsoft.com/office/drawing/2014/main" id="{4C2D8B8E-5261-45A6-90E3-E04F2DE924A3}"/>
              </a:ext>
            </a:extLst>
          </p:cNvPr>
          <p:cNvSpPr/>
          <p:nvPr/>
        </p:nvSpPr>
        <p:spPr>
          <a:xfrm>
            <a:off x="4200093" y="6035159"/>
            <a:ext cx="4158574" cy="369332"/>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河海大学</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摄影测量学</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在线作业平台</a:t>
            </a:r>
          </a:p>
        </p:txBody>
      </p:sp>
      <p:sp>
        <p:nvSpPr>
          <p:cNvPr id="6" name="标题 1">
            <a:extLst>
              <a:ext uri="{FF2B5EF4-FFF2-40B4-BE49-F238E27FC236}">
                <a16:creationId xmlns:a16="http://schemas.microsoft.com/office/drawing/2014/main" id="{100AAD50-7F19-467A-BC10-CD54DB9EF3E7}"/>
              </a:ext>
            </a:extLst>
          </p:cNvPr>
          <p:cNvSpPr>
            <a:spLocks noGrp="1"/>
          </p:cNvSpPr>
          <p:nvPr>
            <p:ph type="title"/>
          </p:nvPr>
        </p:nvSpPr>
        <p:spPr>
          <a:xfrm>
            <a:off x="239087" y="344218"/>
            <a:ext cx="4522392" cy="618631"/>
          </a:xfrm>
        </p:spPr>
        <p:txBody>
          <a:bodyPr wrap="none">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1.</a:t>
            </a:r>
            <a:r>
              <a:rPr lang="zh-CN" altLang="en-US" sz="3800" b="1" dirty="0">
                <a:solidFill>
                  <a:srgbClr val="0000FF"/>
                </a:solidFill>
                <a:latin typeface="微软雅黑" panose="020B0503020204020204" pitchFamily="34" charset="-122"/>
                <a:ea typeface="微软雅黑" panose="020B0503020204020204" pitchFamily="34" charset="-122"/>
              </a:rPr>
              <a:t>课程在线作业平台</a:t>
            </a:r>
          </a:p>
        </p:txBody>
      </p:sp>
    </p:spTree>
    <p:extLst>
      <p:ext uri="{BB962C8B-B14F-4D97-AF65-F5344CB8AC3E}">
        <p14:creationId xmlns:p14="http://schemas.microsoft.com/office/powerpoint/2010/main" val="17239109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485DEB-0335-4F21-B329-1D0A5A53BC4D}"/>
              </a:ext>
            </a:extLst>
          </p:cNvPr>
          <p:cNvSpPr>
            <a:spLocks noGrp="1"/>
          </p:cNvSpPr>
          <p:nvPr>
            <p:ph type="title"/>
          </p:nvPr>
        </p:nvSpPr>
        <p:spPr>
          <a:xfrm>
            <a:off x="638175" y="454300"/>
            <a:ext cx="3547766" cy="6186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2.</a:t>
            </a:r>
            <a:r>
              <a:rPr lang="zh-CN" altLang="en-US" sz="3800" b="1" dirty="0">
                <a:solidFill>
                  <a:srgbClr val="0000FF"/>
                </a:solidFill>
                <a:latin typeface="微软雅黑" panose="020B0503020204020204" pitchFamily="34" charset="-122"/>
                <a:ea typeface="微软雅黑" panose="020B0503020204020204" pitchFamily="34" charset="-122"/>
              </a:rPr>
              <a:t>智能考试系统</a:t>
            </a:r>
          </a:p>
        </p:txBody>
      </p:sp>
      <p:sp>
        <p:nvSpPr>
          <p:cNvPr id="3" name="内容占位符 2">
            <a:extLst>
              <a:ext uri="{FF2B5EF4-FFF2-40B4-BE49-F238E27FC236}">
                <a16:creationId xmlns:a16="http://schemas.microsoft.com/office/drawing/2014/main" id="{5FA8375D-1A0C-4BE4-BEE5-BFFF9CF11CD3}"/>
              </a:ext>
            </a:extLst>
          </p:cNvPr>
          <p:cNvSpPr>
            <a:spLocks noGrp="1"/>
          </p:cNvSpPr>
          <p:nvPr>
            <p:ph idx="1"/>
          </p:nvPr>
        </p:nvSpPr>
        <p:spPr>
          <a:xfrm>
            <a:off x="690562" y="1262063"/>
            <a:ext cx="10810875" cy="5021262"/>
          </a:xfrm>
        </p:spPr>
        <p:txBody>
          <a:bodyPr>
            <a:noAutofit/>
          </a:bodyPr>
          <a:lstStyle/>
          <a:p>
            <a:pPr marL="0" indent="0">
              <a:lnSpc>
                <a:spcPct val="130000"/>
              </a:lnSpc>
              <a:spcBef>
                <a:spcPts val="0"/>
              </a:spcBef>
              <a:buNone/>
            </a:pPr>
            <a:r>
              <a:rPr lang="zh-CN" altLang="en-US" sz="2000" b="1" dirty="0">
                <a:latin typeface="微软雅黑" panose="020B0503020204020204" pitchFamily="34" charset="-122"/>
                <a:ea typeface="微软雅黑" panose="020B0503020204020204" pitchFamily="34" charset="-122"/>
              </a:rPr>
              <a:t>       智能考试系统，支持学生远程在线考试或上机考试，支持选择、判断、填空、操作、计算、编程等各类复杂专业题型，具有严格的考试安全控制机制。系统主要功能与考试流程如下：</a:t>
            </a:r>
            <a:endParaRPr lang="en-GB" altLang="zh-CN" sz="2000" b="1" dirty="0">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en-GB" altLang="zh-CN" sz="2000" b="1" dirty="0">
                <a:latin typeface="微软雅黑" panose="020B0503020204020204" pitchFamily="34" charset="-122"/>
                <a:ea typeface="微软雅黑" panose="020B0503020204020204" pitchFamily="34" charset="-122"/>
              </a:rPr>
              <a:t>1. </a:t>
            </a:r>
            <a:r>
              <a:rPr lang="zh-CN" altLang="zh-CN" sz="2000" b="1" dirty="0">
                <a:latin typeface="微软雅黑" panose="020B0503020204020204" pitchFamily="34" charset="-122"/>
                <a:ea typeface="微软雅黑" panose="020B0503020204020204" pitchFamily="34" charset="-122"/>
              </a:rPr>
              <a:t>试题发布</a:t>
            </a:r>
            <a:r>
              <a:rPr lang="zh-CN" altLang="en-US" sz="2000" b="1"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由教师管理员用户登录系统，进入</a:t>
            </a:r>
            <a:r>
              <a:rPr lang="zh-CN" altLang="en-US" sz="2000" dirty="0">
                <a:latin typeface="微软雅黑" panose="020B0503020204020204" pitchFamily="34" charset="-122"/>
                <a:ea typeface="微软雅黑" panose="020B0503020204020204" pitchFamily="34" charset="-122"/>
              </a:rPr>
              <a:t>考试</a:t>
            </a:r>
            <a:r>
              <a:rPr lang="zh-CN" altLang="zh-CN" sz="2000" dirty="0">
                <a:latin typeface="微软雅黑" panose="020B0503020204020204" pitchFamily="34" charset="-122"/>
                <a:ea typeface="微软雅黑" panose="020B0503020204020204" pitchFamily="34" charset="-122"/>
              </a:rPr>
              <a:t>管理界面，</a:t>
            </a:r>
            <a:r>
              <a:rPr lang="zh-CN" altLang="en-US" sz="2000" dirty="0">
                <a:latin typeface="微软雅黑" panose="020B0503020204020204" pitchFamily="34" charset="-122"/>
                <a:ea typeface="微软雅黑" panose="020B0503020204020204" pitchFamily="34" charset="-122"/>
              </a:rPr>
              <a:t>日常可对题库进行维护，考前可设置各类考题</a:t>
            </a:r>
            <a:r>
              <a:rPr lang="zh-CN" altLang="zh-CN" sz="2000" dirty="0">
                <a:latin typeface="微软雅黑" panose="020B0503020204020204" pitchFamily="34" charset="-122"/>
                <a:ea typeface="微软雅黑" panose="020B0503020204020204" pitchFamily="34" charset="-122"/>
              </a:rPr>
              <a:t>数量</a:t>
            </a:r>
            <a:r>
              <a:rPr lang="zh-CN" altLang="en-US" sz="2000" dirty="0">
                <a:latin typeface="微软雅黑" panose="020B0503020204020204" pitchFamily="34" charset="-122"/>
                <a:ea typeface="微软雅黑" panose="020B0503020204020204" pitchFamily="34" charset="-122"/>
              </a:rPr>
              <a:t>与分值、</a:t>
            </a:r>
            <a:r>
              <a:rPr lang="zh-CN" altLang="zh-CN" sz="2000" dirty="0">
                <a:latin typeface="微软雅黑" panose="020B0503020204020204" pitchFamily="34" charset="-122"/>
                <a:ea typeface="微软雅黑" panose="020B0503020204020204" pitchFamily="34" charset="-122"/>
              </a:rPr>
              <a:t>考生登录账号</a:t>
            </a:r>
            <a:r>
              <a:rPr lang="zh-CN" altLang="en-US" sz="2000" dirty="0">
                <a:latin typeface="微软雅黑" panose="020B0503020204020204" pitchFamily="34" charset="-122"/>
                <a:ea typeface="微软雅黑" panose="020B0503020204020204" pitchFamily="34" charset="-122"/>
              </a:rPr>
              <a:t>与</a:t>
            </a:r>
            <a:r>
              <a:rPr lang="zh-CN" altLang="zh-CN" sz="2000" dirty="0">
                <a:latin typeface="微软雅黑" panose="020B0503020204020204" pitchFamily="34" charset="-122"/>
                <a:ea typeface="微软雅黑" panose="020B0503020204020204" pitchFamily="34" charset="-122"/>
              </a:rPr>
              <a:t>密码</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考试</a:t>
            </a:r>
            <a:r>
              <a:rPr lang="zh-CN" altLang="en-US" sz="2000" dirty="0">
                <a:latin typeface="微软雅黑" panose="020B0503020204020204" pitchFamily="34" charset="-122"/>
                <a:ea typeface="微软雅黑" panose="020B0503020204020204" pitchFamily="34" charset="-122"/>
              </a:rPr>
              <a:t>起止</a:t>
            </a:r>
            <a:r>
              <a:rPr lang="zh-CN" altLang="zh-CN" sz="2000" dirty="0">
                <a:latin typeface="微软雅黑" panose="020B0503020204020204" pitchFamily="34" charset="-122"/>
                <a:ea typeface="微软雅黑" panose="020B0503020204020204" pitchFamily="34" charset="-122"/>
              </a:rPr>
              <a:t>时间，则考试时，系统将为考生生成对应数量的考题。</a:t>
            </a:r>
            <a:r>
              <a:rPr lang="zh-CN" altLang="en-US" sz="2000" dirty="0">
                <a:latin typeface="微软雅黑" panose="020B0503020204020204" pitchFamily="34" charset="-122"/>
                <a:ea typeface="微软雅黑" panose="020B0503020204020204" pitchFamily="34" charset="-122"/>
              </a:rPr>
              <a:t>为防止作弊或抄袭，可选择</a:t>
            </a:r>
            <a:r>
              <a:rPr lang="zh-CN" altLang="zh-CN" sz="2000" dirty="0">
                <a:latin typeface="微软雅黑" panose="020B0503020204020204" pitchFamily="34" charset="-122"/>
                <a:ea typeface="微软雅黑" panose="020B0503020204020204" pitchFamily="34" charset="-122"/>
              </a:rPr>
              <a:t>随机生成</a:t>
            </a:r>
            <a:r>
              <a:rPr lang="zh-CN" altLang="en-US" sz="2000" dirty="0">
                <a:latin typeface="微软雅黑" panose="020B0503020204020204" pitchFamily="34" charset="-122"/>
                <a:ea typeface="微软雅黑" panose="020B0503020204020204" pitchFamily="34" charset="-122"/>
              </a:rPr>
              <a:t>模式，设置每位考生的考题不同；</a:t>
            </a:r>
            <a:endParaRPr lang="en-US" altLang="zh-CN" sz="2000" dirty="0">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en-GB" altLang="zh-CN" sz="2000" b="1" dirty="0">
                <a:latin typeface="微软雅黑" panose="020B0503020204020204" pitchFamily="34" charset="-122"/>
                <a:ea typeface="微软雅黑" panose="020B0503020204020204" pitchFamily="34" charset="-122"/>
              </a:rPr>
              <a:t>2. </a:t>
            </a:r>
            <a:r>
              <a:rPr lang="zh-CN" altLang="zh-CN" sz="2000" b="1" dirty="0">
                <a:latin typeface="微软雅黑" panose="020B0503020204020204" pitchFamily="34" charset="-122"/>
                <a:ea typeface="微软雅黑" panose="020B0503020204020204" pitchFamily="34" charset="-122"/>
              </a:rPr>
              <a:t>考生考试</a:t>
            </a:r>
            <a:r>
              <a:rPr lang="zh-CN" altLang="en-US" sz="2000" b="1"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考生在指定考试时间内，根据监考人员</a:t>
            </a:r>
            <a:r>
              <a:rPr lang="zh-CN" altLang="en-US" sz="2000" dirty="0">
                <a:latin typeface="微软雅黑" panose="020B0503020204020204" pitchFamily="34" charset="-122"/>
                <a:ea typeface="微软雅黑" panose="020B0503020204020204" pitchFamily="34" charset="-122"/>
              </a:rPr>
              <a:t>发布</a:t>
            </a:r>
            <a:r>
              <a:rPr lang="zh-CN" altLang="zh-CN" sz="2000" dirty="0">
                <a:latin typeface="微软雅黑" panose="020B0503020204020204" pitchFamily="34" charset="-122"/>
                <a:ea typeface="微软雅黑" panose="020B0503020204020204" pitchFamily="34" charset="-122"/>
              </a:rPr>
              <a:t>的账号和密码登录系统，进行作答。答题过程中，学生可实时保存作答结果。操作题</a:t>
            </a:r>
            <a:r>
              <a:rPr lang="zh-CN" altLang="en-US" sz="2000" dirty="0">
                <a:latin typeface="微软雅黑" panose="020B0503020204020204" pitchFamily="34" charset="-122"/>
                <a:ea typeface="微软雅黑" panose="020B0503020204020204" pitchFamily="34" charset="-122"/>
              </a:rPr>
              <a:t>、计算题</a:t>
            </a:r>
            <a:r>
              <a:rPr lang="zh-CN" altLang="zh-CN" sz="2000" dirty="0">
                <a:latin typeface="微软雅黑" panose="020B0503020204020204" pitchFamily="34" charset="-122"/>
                <a:ea typeface="微软雅黑" panose="020B0503020204020204" pitchFamily="34" charset="-122"/>
              </a:rPr>
              <a:t>和编程题作答，学生根据随机生成的参数或数据文件，提交相应的作答文件到系统</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考生“交卷”</a:t>
            </a:r>
            <a:r>
              <a:rPr lang="zh-CN" altLang="en-US" sz="2000" b="1"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考生答题完毕或考试结束时间到，输入正确的考生姓名和学号，并经再次确认后，提交考卷</a:t>
            </a:r>
            <a:r>
              <a:rPr lang="zh-CN" altLang="en-US" sz="2000" dirty="0">
                <a:latin typeface="微软雅黑" panose="020B0503020204020204" pitchFamily="34" charset="-122"/>
                <a:ea typeface="微软雅黑" panose="020B0503020204020204" pitchFamily="34" charset="-122"/>
              </a:rPr>
              <a:t>，系统将自动评分。</a:t>
            </a:r>
            <a:r>
              <a:rPr lang="zh-CN" altLang="zh-CN" sz="2000" dirty="0">
                <a:latin typeface="微软雅黑" panose="020B0503020204020204" pitchFamily="34" charset="-122"/>
                <a:ea typeface="微软雅黑" panose="020B0503020204020204" pitchFamily="34" charset="-122"/>
              </a:rPr>
              <a:t>提交成功后，即可查看到自己的考试成绩</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en-US" altLang="zh-CN" sz="2000" b="1" dirty="0">
                <a:latin typeface="微软雅黑" panose="020B0503020204020204" pitchFamily="34" charset="-122"/>
                <a:ea typeface="微软雅黑" panose="020B0503020204020204" pitchFamily="34" charset="-122"/>
              </a:rPr>
              <a:t>4.</a:t>
            </a:r>
            <a:r>
              <a:rPr lang="zh-CN" altLang="zh-CN" sz="2000" b="1" dirty="0">
                <a:latin typeface="微软雅黑" panose="020B0503020204020204" pitchFamily="34" charset="-122"/>
                <a:ea typeface="微软雅黑" panose="020B0503020204020204" pitchFamily="34" charset="-122"/>
              </a:rPr>
              <a:t>教师“收卷”</a:t>
            </a:r>
            <a:r>
              <a:rPr lang="zh-CN" altLang="en-US" sz="2000" b="1"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任课教师以管理员身份登录系统后，进入</a:t>
            </a:r>
            <a:r>
              <a:rPr lang="zh-CN" altLang="en-US" sz="2000" dirty="0">
                <a:latin typeface="微软雅黑" panose="020B0503020204020204" pitchFamily="34" charset="-122"/>
                <a:ea typeface="微软雅黑" panose="020B0503020204020204" pitchFamily="34" charset="-122"/>
              </a:rPr>
              <a:t>考试</a:t>
            </a:r>
            <a:r>
              <a:rPr lang="zh-CN" altLang="zh-CN" sz="2000" dirty="0">
                <a:latin typeface="微软雅黑" panose="020B0503020204020204" pitchFamily="34" charset="-122"/>
                <a:ea typeface="微软雅黑" panose="020B0503020204020204" pitchFamily="34" charset="-122"/>
              </a:rPr>
              <a:t>管理界面， 即可导出系统自动批改和评分后的学生电子试卷和考生提交的数据文件</a:t>
            </a:r>
            <a:r>
              <a:rPr lang="zh-CN" altLang="en-US" sz="2000" dirty="0">
                <a:latin typeface="微软雅黑" panose="020B0503020204020204" pitchFamily="34" charset="-122"/>
                <a:ea typeface="微软雅黑" panose="020B0503020204020204" pitchFamily="34" charset="-122"/>
              </a:rPr>
              <a:t>，自动</a:t>
            </a:r>
            <a:r>
              <a:rPr lang="zh-CN" altLang="zh-CN" sz="2000" dirty="0">
                <a:latin typeface="微软雅黑" panose="020B0503020204020204" pitchFamily="34" charset="-122"/>
                <a:ea typeface="微软雅黑" panose="020B0503020204020204" pitchFamily="34" charset="-122"/>
              </a:rPr>
              <a:t>生成成绩统计表</a:t>
            </a:r>
            <a:r>
              <a:rPr lang="zh-CN" altLang="en-US" sz="2000" dirty="0">
                <a:latin typeface="微软雅黑" panose="020B0503020204020204" pitchFamily="34" charset="-122"/>
                <a:ea typeface="微软雅黑" panose="020B0503020204020204" pitchFamily="34" charset="-122"/>
              </a:rPr>
              <a:t>等归档材料</a:t>
            </a:r>
            <a:r>
              <a:rPr lang="zh-CN"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66443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82E5ABB-2A24-4F46-A6B4-E64DBAE29EE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8688" y="1114756"/>
            <a:ext cx="9056897" cy="5035219"/>
          </a:xfrm>
          <a:prstGeom prst="rect">
            <a:avLst/>
          </a:prstGeom>
          <a:ln>
            <a:solidFill>
              <a:schemeClr val="tx1"/>
            </a:solidFill>
          </a:ln>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9C6C263F-F57F-4AD2-B883-712ACE6CEE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2227" y="1690688"/>
            <a:ext cx="9056898" cy="5035219"/>
          </a:xfrm>
          <a:prstGeom prst="rect">
            <a:avLst/>
          </a:prstGeom>
          <a:ln>
            <a:solidFill>
              <a:schemeClr val="tx1"/>
            </a:solidFill>
          </a:ln>
          <a:effectLst>
            <a:outerShdw blurRad="50800" dist="38100" dir="2700000" algn="tl" rotWithShape="0">
              <a:prstClr val="black">
                <a:alpha val="40000"/>
              </a:prstClr>
            </a:outerShdw>
          </a:effectLst>
        </p:spPr>
      </p:pic>
      <p:pic>
        <p:nvPicPr>
          <p:cNvPr id="12" name="图片 11">
            <a:extLst>
              <a:ext uri="{FF2B5EF4-FFF2-40B4-BE49-F238E27FC236}">
                <a16:creationId xmlns:a16="http://schemas.microsoft.com/office/drawing/2014/main" id="{2E4E8842-A25B-4DF0-9548-7925D1890DE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943975" y="4578399"/>
            <a:ext cx="2739336" cy="1973200"/>
          </a:xfrm>
          <a:prstGeom prst="rect">
            <a:avLst/>
          </a:prstGeom>
          <a:noFill/>
          <a:ln>
            <a:noFill/>
          </a:ln>
        </p:spPr>
      </p:pic>
      <p:sp>
        <p:nvSpPr>
          <p:cNvPr id="13" name="标题 1">
            <a:extLst>
              <a:ext uri="{FF2B5EF4-FFF2-40B4-BE49-F238E27FC236}">
                <a16:creationId xmlns:a16="http://schemas.microsoft.com/office/drawing/2014/main" id="{50F9C733-EC46-4D4F-986C-52B0B4D2C395}"/>
              </a:ext>
            </a:extLst>
          </p:cNvPr>
          <p:cNvSpPr>
            <a:spLocks noGrp="1"/>
          </p:cNvSpPr>
          <p:nvPr>
            <p:ph type="title"/>
          </p:nvPr>
        </p:nvSpPr>
        <p:spPr>
          <a:xfrm>
            <a:off x="508688" y="398709"/>
            <a:ext cx="3547766" cy="6186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2.</a:t>
            </a:r>
            <a:r>
              <a:rPr lang="zh-CN" altLang="en-US" sz="3800" b="1" dirty="0">
                <a:solidFill>
                  <a:srgbClr val="0000FF"/>
                </a:solidFill>
                <a:latin typeface="微软雅黑" panose="020B0503020204020204" pitchFamily="34" charset="-122"/>
                <a:ea typeface="微软雅黑" panose="020B0503020204020204" pitchFamily="34" charset="-122"/>
              </a:rPr>
              <a:t>智能考试系统</a:t>
            </a:r>
          </a:p>
        </p:txBody>
      </p:sp>
    </p:spTree>
    <p:extLst>
      <p:ext uri="{BB962C8B-B14F-4D97-AF65-F5344CB8AC3E}">
        <p14:creationId xmlns:p14="http://schemas.microsoft.com/office/powerpoint/2010/main" val="7666724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904AC-9B4B-4414-8C93-118060139169}"/>
              </a:ext>
            </a:extLst>
          </p:cNvPr>
          <p:cNvSpPr>
            <a:spLocks noGrp="1"/>
          </p:cNvSpPr>
          <p:nvPr>
            <p:ph type="title"/>
          </p:nvPr>
        </p:nvSpPr>
        <p:spPr>
          <a:xfrm>
            <a:off x="409575" y="353984"/>
            <a:ext cx="7465505" cy="7017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3.</a:t>
            </a:r>
            <a:r>
              <a:rPr lang="zh-CN" altLang="en-US" sz="3800" b="1" dirty="0">
                <a:solidFill>
                  <a:srgbClr val="0000FF"/>
                </a:solidFill>
                <a:latin typeface="微软雅黑" panose="020B0503020204020204" pitchFamily="34" charset="-122"/>
                <a:ea typeface="微软雅黑" panose="020B0503020204020204" pitchFamily="34" charset="-122"/>
              </a:rPr>
              <a:t>线下考试试卷自动生成系统</a:t>
            </a:r>
          </a:p>
        </p:txBody>
      </p:sp>
      <p:pic>
        <p:nvPicPr>
          <p:cNvPr id="4" name="内容占位符 3">
            <a:extLst>
              <a:ext uri="{FF2B5EF4-FFF2-40B4-BE49-F238E27FC236}">
                <a16:creationId xmlns:a16="http://schemas.microsoft.com/office/drawing/2014/main" id="{CBB68286-7ED8-43F0-A2EF-39B10283D166}"/>
              </a:ext>
            </a:extLst>
          </p:cNvPr>
          <p:cNvPicPr>
            <a:picLocks noGrp="1" noChangeAspect="1"/>
          </p:cNvPicPr>
          <p:nvPr>
            <p:ph idx="1"/>
          </p:nvPr>
        </p:nvPicPr>
        <p:blipFill>
          <a:blip r:embed="rId2"/>
          <a:stretch>
            <a:fillRect/>
          </a:stretch>
        </p:blipFill>
        <p:spPr>
          <a:xfrm>
            <a:off x="3149917" y="3628901"/>
            <a:ext cx="2898458" cy="2542223"/>
          </a:xfrm>
          <a:prstGeom prst="rect">
            <a:avLst/>
          </a:prstGeom>
          <a:ln>
            <a:solidFill>
              <a:schemeClr val="tx1"/>
            </a:solidFill>
          </a:ln>
          <a:effectLst>
            <a:outerShdw blurRad="50800" dist="38100" dir="2700000" algn="tl" rotWithShape="0">
              <a:prstClr val="black">
                <a:alpha val="40000"/>
              </a:prstClr>
            </a:outerShdw>
          </a:effectLst>
        </p:spPr>
      </p:pic>
      <p:pic>
        <p:nvPicPr>
          <p:cNvPr id="5" name="图片 4">
            <a:extLst>
              <a:ext uri="{FF2B5EF4-FFF2-40B4-BE49-F238E27FC236}">
                <a16:creationId xmlns:a16="http://schemas.microsoft.com/office/drawing/2014/main" id="{BCEF19A4-2309-485B-9DBF-5F9D504DB0DC}"/>
              </a:ext>
            </a:extLst>
          </p:cNvPr>
          <p:cNvPicPr>
            <a:picLocks noChangeAspect="1"/>
          </p:cNvPicPr>
          <p:nvPr/>
        </p:nvPicPr>
        <p:blipFill>
          <a:blip r:embed="rId3"/>
          <a:stretch>
            <a:fillRect/>
          </a:stretch>
        </p:blipFill>
        <p:spPr>
          <a:xfrm>
            <a:off x="9166377" y="2090614"/>
            <a:ext cx="2898458" cy="4104799"/>
          </a:xfrm>
          <a:prstGeom prst="rect">
            <a:avLst/>
          </a:prstGeom>
          <a:ln>
            <a:solidFill>
              <a:schemeClr val="tx1"/>
            </a:solidFill>
          </a:ln>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4BA7CEE5-7901-414E-B27C-266CF0D0E9D9}"/>
              </a:ext>
            </a:extLst>
          </p:cNvPr>
          <p:cNvPicPr>
            <a:picLocks noChangeAspect="1"/>
          </p:cNvPicPr>
          <p:nvPr/>
        </p:nvPicPr>
        <p:blipFill>
          <a:blip r:embed="rId4"/>
          <a:stretch>
            <a:fillRect/>
          </a:stretch>
        </p:blipFill>
        <p:spPr>
          <a:xfrm>
            <a:off x="6158147" y="3628902"/>
            <a:ext cx="2898458" cy="2566512"/>
          </a:xfrm>
          <a:prstGeom prst="rect">
            <a:avLst/>
          </a:prstGeom>
          <a:ln>
            <a:solidFill>
              <a:schemeClr val="tx1"/>
            </a:solidFill>
          </a:ln>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24BA48D0-98E9-4B62-A009-67569783A27C}"/>
              </a:ext>
            </a:extLst>
          </p:cNvPr>
          <p:cNvPicPr>
            <a:picLocks noChangeAspect="1"/>
          </p:cNvPicPr>
          <p:nvPr/>
        </p:nvPicPr>
        <p:blipFill>
          <a:blip r:embed="rId5"/>
          <a:stretch>
            <a:fillRect/>
          </a:stretch>
        </p:blipFill>
        <p:spPr>
          <a:xfrm>
            <a:off x="141687" y="3628901"/>
            <a:ext cx="2898458" cy="2542223"/>
          </a:xfrm>
          <a:prstGeom prst="rect">
            <a:avLst/>
          </a:prstGeom>
          <a:ln>
            <a:solidFill>
              <a:schemeClr val="tx1"/>
            </a:solidFill>
          </a:ln>
          <a:effectLst>
            <a:outerShdw blurRad="50800" dist="38100" dir="2700000" algn="tl" rotWithShape="0">
              <a:prstClr val="black">
                <a:alpha val="40000"/>
              </a:prstClr>
            </a:outerShdw>
          </a:effectLst>
        </p:spPr>
      </p:pic>
      <p:sp>
        <p:nvSpPr>
          <p:cNvPr id="8" name="矩形 7">
            <a:extLst>
              <a:ext uri="{FF2B5EF4-FFF2-40B4-BE49-F238E27FC236}">
                <a16:creationId xmlns:a16="http://schemas.microsoft.com/office/drawing/2014/main" id="{B99CF976-0004-4FD9-A586-E883EBE49E6C}"/>
              </a:ext>
            </a:extLst>
          </p:cNvPr>
          <p:cNvSpPr/>
          <p:nvPr/>
        </p:nvSpPr>
        <p:spPr>
          <a:xfrm>
            <a:off x="600073" y="1285562"/>
            <a:ext cx="8181976" cy="1857753"/>
          </a:xfrm>
          <a:prstGeom prst="rect">
            <a:avLst/>
          </a:prstGeom>
        </p:spPr>
        <p:txBody>
          <a:bodyPr wrap="square">
            <a:spAutoFit/>
          </a:bodyPr>
          <a:lstStyle/>
          <a:p>
            <a:pPr>
              <a:lnSpc>
                <a:spcPct val="130000"/>
              </a:lnSpc>
            </a:pPr>
            <a:r>
              <a:rPr lang="zh-CN" altLang="en-US" b="1" dirty="0">
                <a:latin typeface="微软雅黑" panose="020B0503020204020204" pitchFamily="34" charset="-122"/>
                <a:ea typeface="微软雅黑" panose="020B0503020204020204" pitchFamily="34" charset="-122"/>
              </a:rPr>
              <a:t>       线下考试试卷自动生成系统，基于题库自动生成标准化线下考试试卷及评分标准。主要功能包括题库维护管理、考题数量与分值设置、</a:t>
            </a:r>
            <a:r>
              <a:rPr lang="en-US" altLang="zh-CN" b="1" dirty="0">
                <a:latin typeface="微软雅黑" panose="020B0503020204020204" pitchFamily="34" charset="-122"/>
                <a:ea typeface="微软雅黑" panose="020B0503020204020204" pitchFamily="34" charset="-122"/>
              </a:rPr>
              <a:t>AB</a:t>
            </a:r>
            <a:r>
              <a:rPr lang="zh-CN" altLang="en-US" b="1" dirty="0">
                <a:latin typeface="微软雅黑" panose="020B0503020204020204" pitchFamily="34" charset="-122"/>
                <a:ea typeface="微软雅黑" panose="020B0503020204020204" pitchFamily="34" charset="-122"/>
              </a:rPr>
              <a:t>卷及答案与评分标准自动生成，支持名词解释、选择、判断、填空、简答、计算、编程等各类复杂专业题型。系统基于题库随机选题，且计算题支持随机生成计算数据，可有效避免每期试卷重复。</a:t>
            </a:r>
            <a:endParaRPr lang="en-GB" altLang="zh-CN" b="1"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0007D8A-B4CE-4C20-9E40-C93B0199425B}"/>
              </a:ext>
            </a:extLst>
          </p:cNvPr>
          <p:cNvSpPr/>
          <p:nvPr/>
        </p:nvSpPr>
        <p:spPr>
          <a:xfrm>
            <a:off x="879054" y="6187908"/>
            <a:ext cx="1423723"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VC</a:t>
            </a:r>
            <a:r>
              <a:rPr lang="zh-CN" altLang="en-US" b="1" dirty="0">
                <a:latin typeface="微软雅黑" panose="020B0503020204020204" pitchFamily="34" charset="-122"/>
                <a:ea typeface="微软雅黑" panose="020B0503020204020204" pitchFamily="34" charset="-122"/>
              </a:rPr>
              <a:t>试卷生成</a:t>
            </a:r>
            <a:endParaRPr lang="zh-CN" altLang="en-US" dirty="0"/>
          </a:p>
        </p:txBody>
      </p:sp>
      <p:sp>
        <p:nvSpPr>
          <p:cNvPr id="10" name="矩形 9">
            <a:extLst>
              <a:ext uri="{FF2B5EF4-FFF2-40B4-BE49-F238E27FC236}">
                <a16:creationId xmlns:a16="http://schemas.microsoft.com/office/drawing/2014/main" id="{08E9E3DD-F315-43DD-BA47-81EF0E6995E4}"/>
              </a:ext>
            </a:extLst>
          </p:cNvPr>
          <p:cNvSpPr/>
          <p:nvPr/>
        </p:nvSpPr>
        <p:spPr>
          <a:xfrm>
            <a:off x="3596562" y="6203572"/>
            <a:ext cx="2188997" cy="369332"/>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AutoCAD</a:t>
            </a:r>
            <a:r>
              <a:rPr lang="zh-CN" altLang="en-US" b="1" dirty="0">
                <a:latin typeface="微软雅黑" panose="020B0503020204020204" pitchFamily="34" charset="-122"/>
                <a:ea typeface="微软雅黑" panose="020B0503020204020204" pitchFamily="34" charset="-122"/>
              </a:rPr>
              <a:t>试卷生成</a:t>
            </a:r>
            <a:endParaRPr lang="zh-CN" altLang="en-US" dirty="0"/>
          </a:p>
        </p:txBody>
      </p:sp>
      <p:sp>
        <p:nvSpPr>
          <p:cNvPr id="11" name="矩形 10">
            <a:extLst>
              <a:ext uri="{FF2B5EF4-FFF2-40B4-BE49-F238E27FC236}">
                <a16:creationId xmlns:a16="http://schemas.microsoft.com/office/drawing/2014/main" id="{6D7B3EA9-F601-4625-B66E-C3C186D6375E}"/>
              </a:ext>
            </a:extLst>
          </p:cNvPr>
          <p:cNvSpPr/>
          <p:nvPr/>
        </p:nvSpPr>
        <p:spPr>
          <a:xfrm>
            <a:off x="6586069" y="6187908"/>
            <a:ext cx="2031325"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摄影测量试卷生成</a:t>
            </a:r>
            <a:endParaRPr lang="zh-CN" altLang="en-US" dirty="0"/>
          </a:p>
        </p:txBody>
      </p:sp>
      <p:sp>
        <p:nvSpPr>
          <p:cNvPr id="12" name="矩形 11">
            <a:extLst>
              <a:ext uri="{FF2B5EF4-FFF2-40B4-BE49-F238E27FC236}">
                <a16:creationId xmlns:a16="http://schemas.microsoft.com/office/drawing/2014/main" id="{31EE2175-C658-498D-B0BF-1F403A353ED1}"/>
              </a:ext>
            </a:extLst>
          </p:cNvPr>
          <p:cNvSpPr/>
          <p:nvPr/>
        </p:nvSpPr>
        <p:spPr>
          <a:xfrm>
            <a:off x="9715359" y="6195413"/>
            <a:ext cx="1800493"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测量学试卷生成</a:t>
            </a:r>
            <a:endParaRPr lang="zh-CN" altLang="en-US" dirty="0"/>
          </a:p>
        </p:txBody>
      </p:sp>
    </p:spTree>
    <p:extLst>
      <p:ext uri="{BB962C8B-B14F-4D97-AF65-F5344CB8AC3E}">
        <p14:creationId xmlns:p14="http://schemas.microsoft.com/office/powerpoint/2010/main" val="8750595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BE15CAC-FE81-43DD-9ED4-A10FD21A03EF}"/>
              </a:ext>
            </a:extLst>
          </p:cNvPr>
          <p:cNvPicPr>
            <a:picLocks noChangeAspect="1"/>
          </p:cNvPicPr>
          <p:nvPr/>
        </p:nvPicPr>
        <p:blipFill>
          <a:blip r:embed="rId2"/>
          <a:stretch>
            <a:fillRect/>
          </a:stretch>
        </p:blipFill>
        <p:spPr>
          <a:xfrm>
            <a:off x="1214321" y="913801"/>
            <a:ext cx="3994971" cy="5500687"/>
          </a:xfrm>
          <a:prstGeom prst="rect">
            <a:avLst/>
          </a:prstGeom>
          <a:ln>
            <a:solidFill>
              <a:schemeClr val="tx1"/>
            </a:solidFill>
          </a:ln>
          <a:effectLst>
            <a:outerShdw blurRad="50800" dist="38100" dir="2700000" algn="tl" rotWithShape="0">
              <a:prstClr val="black">
                <a:alpha val="40000"/>
              </a:prstClr>
            </a:outerShdw>
          </a:effectLst>
        </p:spPr>
      </p:pic>
      <p:pic>
        <p:nvPicPr>
          <p:cNvPr id="5" name="图片 4">
            <a:extLst>
              <a:ext uri="{FF2B5EF4-FFF2-40B4-BE49-F238E27FC236}">
                <a16:creationId xmlns:a16="http://schemas.microsoft.com/office/drawing/2014/main" id="{24605EC1-2D90-453A-839B-65AB17725DFA}"/>
              </a:ext>
            </a:extLst>
          </p:cNvPr>
          <p:cNvPicPr>
            <a:picLocks noChangeAspect="1"/>
          </p:cNvPicPr>
          <p:nvPr/>
        </p:nvPicPr>
        <p:blipFill>
          <a:blip r:embed="rId3"/>
          <a:stretch>
            <a:fillRect/>
          </a:stretch>
        </p:blipFill>
        <p:spPr>
          <a:xfrm>
            <a:off x="6276883" y="913801"/>
            <a:ext cx="4505417" cy="5500687"/>
          </a:xfrm>
          <a:prstGeom prst="rect">
            <a:avLst/>
          </a:prstGeom>
          <a:ln>
            <a:solidFill>
              <a:schemeClr val="tx1"/>
            </a:solidFill>
          </a:ln>
          <a:effectLst>
            <a:outerShdw blurRad="50800" dist="38100" dir="2700000" algn="tl" rotWithShape="0">
              <a:prstClr val="black">
                <a:alpha val="40000"/>
              </a:prstClr>
            </a:outerShdw>
          </a:effectLst>
        </p:spPr>
      </p:pic>
      <p:sp>
        <p:nvSpPr>
          <p:cNvPr id="6" name="矩形 5">
            <a:extLst>
              <a:ext uri="{FF2B5EF4-FFF2-40B4-BE49-F238E27FC236}">
                <a16:creationId xmlns:a16="http://schemas.microsoft.com/office/drawing/2014/main" id="{E3DA9A04-FD73-43E1-AAC5-DBB7146F463F}"/>
              </a:ext>
            </a:extLst>
          </p:cNvPr>
          <p:cNvSpPr/>
          <p:nvPr/>
        </p:nvSpPr>
        <p:spPr>
          <a:xfrm>
            <a:off x="1619062" y="6397458"/>
            <a:ext cx="3185487"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系统自动生成的摄影测量试卷</a:t>
            </a:r>
            <a:endParaRPr lang="zh-CN" altLang="en-US" dirty="0"/>
          </a:p>
        </p:txBody>
      </p:sp>
      <p:sp>
        <p:nvSpPr>
          <p:cNvPr id="7" name="矩形 6">
            <a:extLst>
              <a:ext uri="{FF2B5EF4-FFF2-40B4-BE49-F238E27FC236}">
                <a16:creationId xmlns:a16="http://schemas.microsoft.com/office/drawing/2014/main" id="{16B2A493-9B09-46EE-9B5A-2172EB7D3C51}"/>
              </a:ext>
            </a:extLst>
          </p:cNvPr>
          <p:cNvSpPr/>
          <p:nvPr/>
        </p:nvSpPr>
        <p:spPr>
          <a:xfrm>
            <a:off x="7052263" y="6397458"/>
            <a:ext cx="2954655"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系统自动生成的测量学试卷</a:t>
            </a:r>
            <a:endParaRPr lang="zh-CN" altLang="en-US" dirty="0"/>
          </a:p>
        </p:txBody>
      </p:sp>
      <p:sp>
        <p:nvSpPr>
          <p:cNvPr id="8" name="标题 1">
            <a:extLst>
              <a:ext uri="{FF2B5EF4-FFF2-40B4-BE49-F238E27FC236}">
                <a16:creationId xmlns:a16="http://schemas.microsoft.com/office/drawing/2014/main" id="{94CD3D60-535C-47B1-B50C-486F6987AC39}"/>
              </a:ext>
            </a:extLst>
          </p:cNvPr>
          <p:cNvSpPr>
            <a:spLocks noGrp="1"/>
          </p:cNvSpPr>
          <p:nvPr>
            <p:ph type="title"/>
          </p:nvPr>
        </p:nvSpPr>
        <p:spPr>
          <a:xfrm>
            <a:off x="310721" y="295170"/>
            <a:ext cx="6471643" cy="618631"/>
          </a:xfrm>
        </p:spPr>
        <p:txBody>
          <a:bodyPr vert="horz" wrap="none" lIns="91440" tIns="45720" rIns="91440" bIns="45720" rtlCol="0" anchor="ctr">
            <a:spAutoFit/>
          </a:bodyPr>
          <a:lstStyle/>
          <a:p>
            <a:r>
              <a:rPr lang="en-US" altLang="zh-CN" sz="3800" b="1" dirty="0">
                <a:solidFill>
                  <a:srgbClr val="0000FF"/>
                </a:solidFill>
                <a:latin typeface="微软雅黑" panose="020B0503020204020204" pitchFamily="34" charset="-122"/>
                <a:ea typeface="微软雅黑" panose="020B0503020204020204" pitchFamily="34" charset="-122"/>
              </a:rPr>
              <a:t>3.</a:t>
            </a:r>
            <a:r>
              <a:rPr lang="zh-CN" altLang="en-US" sz="3800" b="1" dirty="0">
                <a:solidFill>
                  <a:srgbClr val="0000FF"/>
                </a:solidFill>
                <a:latin typeface="微软雅黑" panose="020B0503020204020204" pitchFamily="34" charset="-122"/>
                <a:ea typeface="微软雅黑" panose="020B0503020204020204" pitchFamily="34" charset="-122"/>
              </a:rPr>
              <a:t>线下考试试卷自动生成系统</a:t>
            </a:r>
          </a:p>
        </p:txBody>
      </p:sp>
    </p:spTree>
    <p:extLst>
      <p:ext uri="{BB962C8B-B14F-4D97-AF65-F5344CB8AC3E}">
        <p14:creationId xmlns:p14="http://schemas.microsoft.com/office/powerpoint/2010/main" val="1812065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922</Words>
  <Application>Microsoft Office PowerPoint</Application>
  <PresentationFormat>宽屏</PresentationFormat>
  <Paragraphs>60</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等线 Light</vt:lpstr>
      <vt:lpstr>华文隶书</vt:lpstr>
      <vt:lpstr>微软雅黑</vt:lpstr>
      <vt:lpstr>Arial</vt:lpstr>
      <vt:lpstr>Times New Roman</vt:lpstr>
      <vt:lpstr>Wingdings</vt:lpstr>
      <vt:lpstr>Office 主题​​</vt:lpstr>
      <vt:lpstr>PowerPoint 演示文稿</vt:lpstr>
      <vt:lpstr>目 录</vt:lpstr>
      <vt:lpstr>1.课程在线作业平台</vt:lpstr>
      <vt:lpstr>1.课程在线作业平台</vt:lpstr>
      <vt:lpstr>1.课程在线作业平台</vt:lpstr>
      <vt:lpstr>2.智能考试系统</vt:lpstr>
      <vt:lpstr>2.智能考试系统</vt:lpstr>
      <vt:lpstr>3.线下考试试卷自动生成系统</vt:lpstr>
      <vt:lpstr>3.线下考试试卷自动生成系统</vt:lpstr>
      <vt:lpstr>4.精品课程与网络教学平台</vt:lpstr>
      <vt:lpstr>4.精品课程与网络教学平台</vt:lpstr>
      <vt:lpstr>5.实验/实习协同管理平台</vt:lpstr>
    </vt:vector>
  </TitlesOfParts>
  <Manager>南京隽图科技有限公司</Manager>
  <Company>南京隽图科技有限公司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教学系统与平台</dc:title>
  <dc:subject>南京隽图科技有限公司</dc:subject>
  <dc:creator>南京隽图科技有限公司</dc:creator>
  <cp:keywords>南京隽图科技有限公司</cp:keywords>
  <cp:lastModifiedBy>USER-</cp:lastModifiedBy>
  <cp:revision>30</cp:revision>
  <dcterms:created xsi:type="dcterms:W3CDTF">2023-03-08T08:53:50Z</dcterms:created>
  <dcterms:modified xsi:type="dcterms:W3CDTF">2023-03-09T04:07:46Z</dcterms:modified>
</cp:coreProperties>
</file>